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6" r:id="rId1"/>
  </p:sldMasterIdLst>
  <p:notesMasterIdLst>
    <p:notesMasterId r:id="rId30"/>
  </p:notesMasterIdLst>
  <p:sldIdLst>
    <p:sldId id="256" r:id="rId2"/>
    <p:sldId id="327" r:id="rId3"/>
    <p:sldId id="352" r:id="rId4"/>
    <p:sldId id="353" r:id="rId5"/>
    <p:sldId id="338" r:id="rId6"/>
    <p:sldId id="354" r:id="rId7"/>
    <p:sldId id="355" r:id="rId8"/>
    <p:sldId id="356" r:id="rId9"/>
    <p:sldId id="357" r:id="rId10"/>
    <p:sldId id="347" r:id="rId11"/>
    <p:sldId id="358" r:id="rId12"/>
    <p:sldId id="359" r:id="rId13"/>
    <p:sldId id="341" r:id="rId14"/>
    <p:sldId id="351" r:id="rId15"/>
    <p:sldId id="350" r:id="rId16"/>
    <p:sldId id="360" r:id="rId17"/>
    <p:sldId id="346" r:id="rId18"/>
    <p:sldId id="348" r:id="rId19"/>
    <p:sldId id="345" r:id="rId20"/>
    <p:sldId id="333" r:id="rId21"/>
    <p:sldId id="328" r:id="rId22"/>
    <p:sldId id="349" r:id="rId23"/>
    <p:sldId id="329" r:id="rId24"/>
    <p:sldId id="343" r:id="rId25"/>
    <p:sldId id="340" r:id="rId26"/>
    <p:sldId id="339" r:id="rId27"/>
    <p:sldId id="344" r:id="rId28"/>
    <p:sldId id="297" r:id="rId29"/>
  </p:sldIdLst>
  <p:sldSz cx="12192000" cy="6858000"/>
  <p:notesSz cx="6735763" cy="98663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pos="710" userDrawn="1">
          <p15:clr>
            <a:srgbClr val="A4A3A4"/>
          </p15:clr>
        </p15:guide>
        <p15:guide id="4" orient="horz" pos="1548" userDrawn="1">
          <p15:clr>
            <a:srgbClr val="A4A3A4"/>
          </p15:clr>
        </p15:guide>
        <p15:guide id="5" pos="5745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hin HeonCheol(신헌철)" initials="SH" lastIdx="1" clrIdx="0">
    <p:extLst>
      <p:ext uri="{19B8F6BF-5375-455C-9EA6-DF929625EA0E}">
        <p15:presenceInfo xmlns:p15="http://schemas.microsoft.com/office/powerpoint/2012/main" userId="S::Heoncheol.shin@yokogawa.com::12f08dfd-dcd8-4cc9-bb78-b4b004ead45c" providerId="AD"/>
      </p:ext>
    </p:extLst>
  </p:cmAuthor>
  <p:cmAuthor id="2" name="Noh, YoungGu(younggu.noh@yokogawa.com)" initials="NY" lastIdx="1" clrIdx="1">
    <p:extLst>
      <p:ext uri="{19B8F6BF-5375-455C-9EA6-DF929625EA0E}">
        <p15:presenceInfo xmlns:p15="http://schemas.microsoft.com/office/powerpoint/2012/main" userId="S::Younggu.Noh@yokogawa.com::6fc8b7fa-9241-4b6f-8976-84f0e560d9d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A9A2D"/>
    <a:srgbClr val="95A0A4"/>
    <a:srgbClr val="CA4546"/>
    <a:srgbClr val="B60805"/>
    <a:srgbClr val="C2C2C2"/>
    <a:srgbClr val="00316C"/>
    <a:srgbClr val="E6E6E6"/>
    <a:srgbClr val="8E9393"/>
    <a:srgbClr val="8E93AE"/>
    <a:srgbClr val="5F3F8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0A15C55-8517-42AA-B614-E9B94910E393}" styleName="보통 스타일 2 - 강조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52" autoAdjust="0"/>
    <p:restoredTop sz="71140" autoAdjust="0"/>
  </p:normalViewPr>
  <p:slideViewPr>
    <p:cSldViewPr snapToGrid="0">
      <p:cViewPr varScale="1">
        <p:scale>
          <a:sx n="80" d="100"/>
          <a:sy n="80" d="100"/>
        </p:scale>
        <p:origin x="2118" y="90"/>
      </p:cViewPr>
      <p:guideLst>
        <p:guide orient="horz" pos="2160"/>
        <p:guide pos="3863"/>
        <p:guide pos="710"/>
        <p:guide orient="horz" pos="1548"/>
        <p:guide pos="5745"/>
      </p:guideLst>
    </p:cSldViewPr>
  </p:slideViewPr>
  <p:notesTextViewPr>
    <p:cViewPr>
      <p:scale>
        <a:sx n="100" d="100"/>
        <a:sy n="100" d="100"/>
      </p:scale>
      <p:origin x="0" y="-210"/>
    </p:cViewPr>
  </p:notesTextViewPr>
  <p:sorterViewPr>
    <p:cViewPr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5029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2150B36-03E6-4D3A-8098-12EB1C30C067}" type="datetimeFigureOut">
              <a:rPr kumimoji="1" lang="ja-JP" altLang="en-US" smtClean="0"/>
              <a:t>2025/2/7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409575" y="1233488"/>
            <a:ext cx="5916613" cy="3328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73577" y="4748163"/>
            <a:ext cx="5388610" cy="3884861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15373" y="9371286"/>
            <a:ext cx="2918831" cy="49502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34BF75D-FAA7-4C74-927E-D481AAC481B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698057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4744883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현재 </a:t>
            </a:r>
            <a:r>
              <a:rPr lang="ko-KR" altLang="en-US" dirty="0" err="1"/>
              <a:t>영업쪽에서</a:t>
            </a:r>
            <a:r>
              <a:rPr lang="ko-KR" altLang="en-US" dirty="0"/>
              <a:t> 진행 검토 중인 </a:t>
            </a:r>
            <a:r>
              <a:rPr lang="en-US" altLang="ko-KR" dirty="0"/>
              <a:t>JOB</a:t>
            </a:r>
            <a:r>
              <a:rPr lang="ko-KR" altLang="en-US" dirty="0"/>
              <a:t>들은 다음과 같다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삼성</a:t>
            </a:r>
            <a:r>
              <a:rPr lang="en-US" altLang="ko-KR" dirty="0"/>
              <a:t>: </a:t>
            </a:r>
            <a:r>
              <a:rPr lang="ko-KR" altLang="en-US" dirty="0"/>
              <a:t>전류채널 </a:t>
            </a:r>
            <a:r>
              <a:rPr lang="en-US" altLang="ko-KR" dirty="0"/>
              <a:t>48</a:t>
            </a:r>
            <a:r>
              <a:rPr lang="ko-KR" altLang="en-US" dirty="0"/>
              <a:t>개</a:t>
            </a:r>
            <a:r>
              <a:rPr lang="en-US" altLang="ko-KR" dirty="0"/>
              <a:t>(</a:t>
            </a:r>
            <a:r>
              <a:rPr lang="ko-KR" altLang="en-US" dirty="0"/>
              <a:t>전류용량 수 </a:t>
            </a:r>
            <a:r>
              <a:rPr lang="en-US" altLang="ko-KR" dirty="0"/>
              <a:t>A</a:t>
            </a:r>
            <a:r>
              <a:rPr lang="ko-KR" altLang="en-US" dirty="0"/>
              <a:t>급</a:t>
            </a:r>
            <a:r>
              <a:rPr lang="en-US" altLang="ko-KR" dirty="0"/>
              <a:t>), DL950</a:t>
            </a:r>
            <a:r>
              <a:rPr lang="ko-KR" altLang="en-US" dirty="0"/>
              <a:t>은 보유중이고 모듈을 추가해서 구축</a:t>
            </a:r>
            <a:r>
              <a:rPr lang="en-US" altLang="ko-KR" dirty="0"/>
              <a:t>(</a:t>
            </a:r>
            <a:r>
              <a:rPr lang="ko-KR" altLang="en-US" dirty="0"/>
              <a:t>시스템 제안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반도체 완성테스트</a:t>
            </a:r>
            <a:r>
              <a:rPr lang="en-US" altLang="ko-KR" dirty="0"/>
              <a:t>(</a:t>
            </a:r>
            <a:r>
              <a:rPr lang="ko-KR" altLang="en-US" dirty="0" err="1"/>
              <a:t>루핑테스트</a:t>
            </a:r>
            <a:r>
              <a:rPr lang="en-US" altLang="ko-KR" dirty="0"/>
              <a:t>) 2</a:t>
            </a:r>
            <a:r>
              <a:rPr lang="ko-KR" altLang="en-US" dirty="0"/>
              <a:t>일정도 테스트</a:t>
            </a:r>
            <a:r>
              <a:rPr lang="en-US" altLang="ko-KR" dirty="0"/>
              <a:t>, </a:t>
            </a:r>
            <a:r>
              <a:rPr lang="ko-KR" altLang="en-US" dirty="0"/>
              <a:t>오실로스코프로 대응 불가 </a:t>
            </a:r>
            <a:r>
              <a:rPr lang="en-US" altLang="ko-KR" dirty="0"/>
              <a:t>DAQ </a:t>
            </a:r>
            <a:r>
              <a:rPr lang="ko-KR" altLang="en-US" dirty="0"/>
              <a:t>필요해서 </a:t>
            </a:r>
            <a:r>
              <a:rPr lang="en-US" altLang="ko-KR" dirty="0"/>
              <a:t>DL950 </a:t>
            </a:r>
            <a:r>
              <a:rPr lang="ko-KR" altLang="en-US" dirty="0"/>
              <a:t>사용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포스코 전기품질모니터링</a:t>
            </a:r>
            <a:r>
              <a:rPr lang="en-US" altLang="ko-KR" dirty="0"/>
              <a:t>(</a:t>
            </a:r>
            <a:r>
              <a:rPr lang="ko-KR" altLang="en-US" dirty="0"/>
              <a:t>전압</a:t>
            </a:r>
            <a:r>
              <a:rPr lang="en-US" altLang="ko-KR" dirty="0"/>
              <a:t>/</a:t>
            </a:r>
            <a:r>
              <a:rPr lang="ko-KR" altLang="en-US" dirty="0"/>
              <a:t>전류</a:t>
            </a:r>
            <a:r>
              <a:rPr lang="en-US" altLang="ko-KR" dirty="0"/>
              <a:t>/</a:t>
            </a:r>
            <a:r>
              <a:rPr lang="ko-KR" altLang="en-US" dirty="0"/>
              <a:t>주파수</a:t>
            </a:r>
            <a:r>
              <a:rPr lang="en-US" altLang="ko-KR" dirty="0"/>
              <a:t>)</a:t>
            </a:r>
          </a:p>
          <a:p>
            <a:r>
              <a:rPr lang="ko-KR" altLang="en-US" dirty="0"/>
              <a:t>계양전기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영업사원들이 현재 진행중이 </a:t>
            </a:r>
            <a:r>
              <a:rPr lang="en-US" altLang="ko-KR" dirty="0"/>
              <a:t>JOB</a:t>
            </a:r>
            <a:r>
              <a:rPr lang="ko-KR" altLang="en-US" dirty="0"/>
              <a:t>들이다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774442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ko-KR" dirty="0"/>
              <a:t>- </a:t>
            </a:r>
            <a:r>
              <a:rPr lang="ko-KR" altLang="en-US" dirty="0" err="1"/>
              <a:t>물리층</a:t>
            </a:r>
            <a:r>
              <a:rPr lang="ko-KR" altLang="en-US" dirty="0"/>
              <a:t> 분석 기능</a:t>
            </a:r>
            <a:endParaRPr lang="en-US" altLang="ko-KR" dirty="0"/>
          </a:p>
          <a:p>
            <a:pPr marL="0" indent="0">
              <a:buNone/>
            </a:pPr>
            <a:r>
              <a:rPr lang="en-US" altLang="ko-KR" dirty="0"/>
              <a:t> : </a:t>
            </a:r>
            <a:r>
              <a:rPr lang="ko-KR" altLang="en-US" dirty="0"/>
              <a:t>오실로스코프의 </a:t>
            </a:r>
            <a:r>
              <a:rPr lang="en-US" altLang="ko-KR" dirty="0"/>
              <a:t>CAN/CANFD </a:t>
            </a:r>
            <a:r>
              <a:rPr lang="ko-KR" altLang="en-US" dirty="0"/>
              <a:t>분석 기능처럼 </a:t>
            </a:r>
            <a:r>
              <a:rPr lang="en-US" altLang="ko-KR" dirty="0"/>
              <a:t>DL950</a:t>
            </a:r>
            <a:r>
              <a:rPr lang="ko-KR" altLang="en-US" dirty="0"/>
              <a:t>에서도 </a:t>
            </a:r>
            <a:r>
              <a:rPr lang="ko-KR" altLang="en-US" dirty="0" err="1"/>
              <a:t>물리층</a:t>
            </a:r>
            <a:r>
              <a:rPr lang="ko-KR" altLang="en-US" dirty="0"/>
              <a:t> 분석이 되어야 한다</a:t>
            </a:r>
            <a:r>
              <a:rPr lang="en-US" altLang="ko-KR" dirty="0"/>
              <a:t>.</a:t>
            </a:r>
          </a:p>
          <a:p>
            <a:pPr marL="0" indent="0">
              <a:buNone/>
            </a:pPr>
            <a:r>
              <a:rPr lang="ko-KR" altLang="en-US" dirty="0"/>
              <a:t>판매에 영향을 미친다</a:t>
            </a:r>
            <a:r>
              <a:rPr lang="en-US" altLang="ko-KR" dirty="0"/>
              <a:t>?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내장 프린터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과거 </a:t>
            </a:r>
            <a:r>
              <a:rPr lang="ko-KR" altLang="en-US" dirty="0" err="1"/>
              <a:t>스코프코더에는</a:t>
            </a:r>
            <a:r>
              <a:rPr lang="ko-KR" altLang="en-US" dirty="0"/>
              <a:t> 프린터가 내장되어 있어서</a:t>
            </a:r>
            <a:r>
              <a:rPr lang="en-US" altLang="ko-KR" dirty="0"/>
              <a:t>, </a:t>
            </a:r>
            <a:r>
              <a:rPr lang="ko-KR" altLang="en-US" dirty="0"/>
              <a:t>현장에서 측정 후 바로 종이로 프린트하여 측정 내용을 확인할 수 있었다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지금은 내장 프린터가 없어진 관계로</a:t>
            </a:r>
            <a:r>
              <a:rPr lang="en-US" altLang="ko-KR" dirty="0"/>
              <a:t>, </a:t>
            </a:r>
            <a:r>
              <a:rPr lang="ko-KR" altLang="en-US" dirty="0"/>
              <a:t>현장에서 바로 확인이 어렵다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특히 현대중공업에서는 현장에서 종이로 확인하였는데</a:t>
            </a:r>
            <a:r>
              <a:rPr lang="en-US" altLang="ko-KR" dirty="0"/>
              <a:t>, DL950</a:t>
            </a:r>
            <a:r>
              <a:rPr lang="ko-KR" altLang="en-US" dirty="0"/>
              <a:t>에는 안되기 때문에</a:t>
            </a:r>
            <a:r>
              <a:rPr lang="en-US" altLang="ko-KR" dirty="0"/>
              <a:t>, </a:t>
            </a:r>
            <a:r>
              <a:rPr lang="ko-KR" altLang="en-US" dirty="0"/>
              <a:t>최근 타사 제품</a:t>
            </a:r>
            <a:r>
              <a:rPr lang="en-US" altLang="ko-KR" dirty="0"/>
              <a:t>(</a:t>
            </a:r>
            <a:r>
              <a:rPr lang="ko-KR" altLang="en-US" dirty="0" err="1"/>
              <a:t>히오키</a:t>
            </a:r>
            <a:r>
              <a:rPr lang="en-US" altLang="ko-KR" dirty="0"/>
              <a:t>)</a:t>
            </a:r>
            <a:r>
              <a:rPr lang="ko-KR" altLang="en-US" dirty="0"/>
              <a:t>으로 구매하였다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외장형 프린터 드라이버를 설치하여 사용할 수 있도록 해주시면 좋겠습니다</a:t>
            </a:r>
            <a:r>
              <a:rPr lang="en-US" altLang="ko-KR" dirty="0"/>
              <a:t>. (OTDR </a:t>
            </a:r>
            <a:r>
              <a:rPr lang="ko-KR" altLang="en-US" dirty="0"/>
              <a:t>처럼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 WT1800R </a:t>
            </a:r>
            <a:r>
              <a:rPr lang="ko-KR" altLang="en-US" dirty="0"/>
              <a:t>프린터기능이 없어서 불편하다</a:t>
            </a:r>
            <a:r>
              <a:rPr lang="en-US" altLang="ko-KR" dirty="0"/>
              <a:t>. (</a:t>
            </a:r>
            <a:r>
              <a:rPr lang="ko-KR" altLang="en-US" dirty="0"/>
              <a:t>동일한 요구가 있다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 err="1"/>
              <a:t>메인터넌스</a:t>
            </a:r>
            <a:r>
              <a:rPr lang="ko-KR" altLang="en-US" sz="1200" dirty="0"/>
              <a:t> 시장에서 </a:t>
            </a:r>
            <a:r>
              <a:rPr lang="en-US" altLang="ko-KR" sz="1200" dirty="0"/>
              <a:t>DL950</a:t>
            </a:r>
            <a:r>
              <a:rPr lang="ko-KR" altLang="en-US" sz="1200" dirty="0"/>
              <a:t>을 </a:t>
            </a:r>
            <a:r>
              <a:rPr lang="ko-KR" altLang="en-US" sz="1200" dirty="0" err="1"/>
              <a:t>팔수</a:t>
            </a:r>
            <a:r>
              <a:rPr lang="ko-KR" altLang="en-US" sz="1200" dirty="0"/>
              <a:t> 있는 시장 사이즈가 더 크다</a:t>
            </a:r>
            <a:r>
              <a:rPr lang="en-US" altLang="ko-KR" sz="1200" dirty="0"/>
              <a:t>. </a:t>
            </a:r>
          </a:p>
          <a:p>
            <a:pPr marL="0" indent="0">
              <a:buFontTx/>
              <a:buNone/>
            </a:pPr>
            <a:r>
              <a:rPr lang="en-US" altLang="ko-KR" sz="1200" dirty="0"/>
              <a:t>  </a:t>
            </a:r>
            <a:r>
              <a:rPr lang="ko-KR" altLang="en-US" sz="1200" dirty="0"/>
              <a:t>하지만 프린터의 부재로 시장을 놓치고 있다</a:t>
            </a:r>
            <a:r>
              <a:rPr lang="en-US" altLang="ko-KR" sz="1200" dirty="0"/>
              <a:t>. </a:t>
            </a:r>
            <a:r>
              <a:rPr lang="ko-KR" altLang="en-US" sz="1200" dirty="0"/>
              <a:t>심플하게 설정하고 출력할 수 있는 프린터 기능이 필요하다</a:t>
            </a:r>
            <a:r>
              <a:rPr lang="en-US" altLang="ko-KR" sz="1200" dirty="0"/>
              <a:t>.</a:t>
            </a:r>
            <a:r>
              <a:rPr lang="ko-KR" altLang="en-US" sz="1200" dirty="0"/>
              <a:t> </a:t>
            </a:r>
            <a:endParaRPr lang="en-US" altLang="ko-KR" sz="1200" dirty="0"/>
          </a:p>
          <a:p>
            <a:pPr marL="0" indent="0">
              <a:buFontTx/>
              <a:buNone/>
            </a:pP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</a:t>
            </a:r>
          </a:p>
          <a:p>
            <a:pPr marL="171450" indent="-171450">
              <a:buFontTx/>
              <a:buChar char="-"/>
            </a:pPr>
            <a:r>
              <a:rPr lang="ko-KR" altLang="en-US" dirty="0"/>
              <a:t>무게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너무 무거워서 현장으로의 이동이 어렵다</a:t>
            </a:r>
            <a:r>
              <a:rPr lang="en-US" altLang="ko-KR" dirty="0"/>
              <a:t>. (</a:t>
            </a:r>
            <a:r>
              <a:rPr lang="ko-KR" altLang="en-US" dirty="0"/>
              <a:t>여성 연구원들은 </a:t>
            </a:r>
            <a:r>
              <a:rPr lang="ko-KR" altLang="en-US" dirty="0" err="1"/>
              <a:t>들고다니기</a:t>
            </a:r>
            <a:r>
              <a:rPr lang="ko-KR" altLang="en-US" dirty="0"/>
              <a:t> 무겁다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</a:p>
          <a:p>
            <a:pPr marL="171450" indent="-171450">
              <a:buFontTx/>
              <a:buChar char="-"/>
            </a:pPr>
            <a:r>
              <a:rPr lang="en-US" altLang="ko-KR" dirty="0"/>
              <a:t>USB C </a:t>
            </a:r>
            <a:r>
              <a:rPr lang="ko-KR" altLang="en-US" dirty="0"/>
              <a:t>인터페이스 지원</a:t>
            </a:r>
            <a:r>
              <a:rPr lang="en-US" altLang="ko-KR" dirty="0"/>
              <a:t>(</a:t>
            </a:r>
            <a:r>
              <a:rPr lang="ko-KR" altLang="en-US" dirty="0"/>
              <a:t>이지훈 소장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최근에는 </a:t>
            </a:r>
            <a:r>
              <a:rPr lang="en-US" altLang="ko-KR" dirty="0"/>
              <a:t>VGA </a:t>
            </a:r>
            <a:r>
              <a:rPr lang="ko-KR" altLang="en-US" dirty="0"/>
              <a:t>모니터 출력 등을 사용하지 않는다</a:t>
            </a:r>
            <a:r>
              <a:rPr lang="en-US" altLang="ko-KR" dirty="0"/>
              <a:t>. HDMI </a:t>
            </a:r>
            <a:r>
              <a:rPr lang="ko-KR" altLang="en-US" dirty="0"/>
              <a:t>변경 가능</a:t>
            </a:r>
            <a:r>
              <a:rPr lang="en-US" altLang="ko-KR" dirty="0"/>
              <a:t>?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외장 </a:t>
            </a:r>
            <a:r>
              <a:rPr lang="en-US" altLang="ko-KR" dirty="0"/>
              <a:t>HDD </a:t>
            </a:r>
            <a:r>
              <a:rPr lang="ko-KR" altLang="en-US" dirty="0"/>
              <a:t>나 </a:t>
            </a:r>
            <a:r>
              <a:rPr lang="en-US" altLang="ko-KR" dirty="0"/>
              <a:t>SSD </a:t>
            </a:r>
            <a:r>
              <a:rPr lang="ko-KR" altLang="en-US" dirty="0"/>
              <a:t>도 </a:t>
            </a:r>
            <a:r>
              <a:rPr lang="en-US" altLang="ko-KR" dirty="0"/>
              <a:t>USB C </a:t>
            </a:r>
            <a:r>
              <a:rPr lang="ko-KR" altLang="en-US" dirty="0"/>
              <a:t>포트를 많이 사용한다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DL950</a:t>
            </a:r>
            <a:r>
              <a:rPr lang="ko-KR" altLang="en-US" dirty="0"/>
              <a:t>에서도 </a:t>
            </a:r>
            <a:r>
              <a:rPr lang="en-US" altLang="ko-KR" dirty="0"/>
              <a:t>USB C </a:t>
            </a:r>
            <a:r>
              <a:rPr lang="ko-KR" altLang="en-US" dirty="0"/>
              <a:t>포트를 지원해야 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 </a:t>
            </a:r>
            <a:r>
              <a:rPr lang="ko-KR" altLang="en-US" dirty="0"/>
              <a:t>최근 트렌드 반영위해 개선이 필요하다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14282915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r>
              <a:rPr lang="en-US" altLang="ko-KR" dirty="0"/>
              <a:t>- DC </a:t>
            </a:r>
            <a:r>
              <a:rPr lang="ko-KR" altLang="en-US" dirty="0"/>
              <a:t>전원</a:t>
            </a:r>
            <a:r>
              <a:rPr lang="en-US" altLang="ko-KR" dirty="0"/>
              <a:t>(</a:t>
            </a:r>
            <a:r>
              <a:rPr lang="ko-KR" altLang="en-US" dirty="0"/>
              <a:t>마이너한 사항</a:t>
            </a:r>
            <a:r>
              <a:rPr lang="en-US" altLang="ko-KR" dirty="0"/>
              <a:t>)</a:t>
            </a:r>
          </a:p>
          <a:p>
            <a:pPr marL="0" indent="0">
              <a:buFontTx/>
              <a:buNone/>
            </a:pPr>
            <a:r>
              <a:rPr lang="en-US" altLang="ko-KR" dirty="0"/>
              <a:t> : </a:t>
            </a:r>
            <a:r>
              <a:rPr lang="ko-KR" altLang="en-US" dirty="0"/>
              <a:t>파워</a:t>
            </a:r>
            <a:r>
              <a:rPr lang="en-US" altLang="ko-KR" dirty="0"/>
              <a:t> </a:t>
            </a:r>
            <a:r>
              <a:rPr lang="ko-KR" altLang="en-US" dirty="0"/>
              <a:t>뱅크나 차량용 인버터에서 전원을 끌어 사용할 수도 있으나 무겁고 불편하다</a:t>
            </a:r>
            <a:r>
              <a:rPr lang="en-US" altLang="ko-KR" dirty="0"/>
              <a:t>. DL950</a:t>
            </a:r>
            <a:r>
              <a:rPr lang="ko-KR" altLang="en-US" dirty="0"/>
              <a:t>에 </a:t>
            </a:r>
            <a:r>
              <a:rPr lang="en-US" altLang="ko-KR" dirty="0"/>
              <a:t>DC </a:t>
            </a:r>
            <a:r>
              <a:rPr lang="ko-KR" altLang="en-US" dirty="0"/>
              <a:t>전원이 있다면</a:t>
            </a:r>
            <a:r>
              <a:rPr lang="en-US" altLang="ko-KR" dirty="0"/>
              <a:t>, </a:t>
            </a:r>
            <a:r>
              <a:rPr lang="ko-KR" altLang="en-US" dirty="0"/>
              <a:t>좀더 현장에서 편리하게 사용이 가능하다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en-US" altLang="ko-KR" dirty="0"/>
              <a:t>  </a:t>
            </a:r>
            <a:r>
              <a:rPr lang="ko-KR" altLang="en-US" dirty="0"/>
              <a:t>이유는 내부 전원시스템이 불안정해진다</a:t>
            </a:r>
            <a:r>
              <a:rPr lang="en-US" altLang="ko-KR" dirty="0"/>
              <a:t>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- </a:t>
            </a:r>
            <a:r>
              <a:rPr lang="ko-KR" altLang="en-US" dirty="0"/>
              <a:t>메져 값 표시 시 변수 정렬 기능 필요</a:t>
            </a:r>
            <a:endParaRPr lang="en-US" altLang="ko-KR" dirty="0"/>
          </a:p>
          <a:p>
            <a:r>
              <a:rPr lang="ko-KR" altLang="en-US" dirty="0"/>
              <a:t>현재 </a:t>
            </a:r>
            <a:r>
              <a:rPr lang="ko-KR" altLang="en-US" dirty="0" err="1"/>
              <a:t>메져키를</a:t>
            </a:r>
            <a:r>
              <a:rPr lang="ko-KR" altLang="en-US" dirty="0"/>
              <a:t> 눌러 값을 표시하게 되면</a:t>
            </a:r>
            <a:r>
              <a:rPr lang="en-US" altLang="ko-KR" dirty="0"/>
              <a:t>, </a:t>
            </a:r>
            <a:r>
              <a:rPr lang="ko-KR" altLang="en-US" dirty="0"/>
              <a:t>정해진 순서대로만 스크린에 표시 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고객들은 본인들이 보고 싶은 순서 및 위치에</a:t>
            </a:r>
            <a:r>
              <a:rPr lang="en-US" altLang="ko-KR" dirty="0"/>
              <a:t> </a:t>
            </a:r>
            <a:r>
              <a:rPr lang="ko-KR" altLang="en-US" dirty="0"/>
              <a:t>값이 나오는 것을 원한다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메져 값이 표시되는 순서에 대한 편집 기능이 있으면 좋겠다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사용자 정의 </a:t>
            </a:r>
            <a:r>
              <a:rPr lang="ko-KR" altLang="en-US" dirty="0" err="1"/>
              <a:t>메저</a:t>
            </a:r>
            <a:r>
              <a:rPr lang="ko-KR" altLang="en-US" dirty="0"/>
              <a:t> 값 </a:t>
            </a:r>
            <a:r>
              <a:rPr lang="ko-KR" altLang="en-US" dirty="0" err="1"/>
              <a:t>채널별</a:t>
            </a:r>
            <a:r>
              <a:rPr lang="ko-KR" altLang="en-US" dirty="0"/>
              <a:t> </a:t>
            </a:r>
            <a:r>
              <a:rPr lang="ko-KR" altLang="en-US" dirty="0" err="1"/>
              <a:t>그룹핑</a:t>
            </a:r>
            <a:r>
              <a:rPr lang="ko-KR" altLang="en-US" dirty="0"/>
              <a:t> 가능하도록 개선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7004022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r>
              <a:rPr lang="ko-KR" altLang="en-US" dirty="0" err="1"/>
              <a:t>리모트</a:t>
            </a:r>
            <a:r>
              <a:rPr lang="ko-KR" altLang="en-US" dirty="0"/>
              <a:t> </a:t>
            </a:r>
            <a:r>
              <a:rPr lang="ko-KR" altLang="en-US" dirty="0" err="1"/>
              <a:t>모드시</a:t>
            </a:r>
            <a:r>
              <a:rPr lang="ko-KR" altLang="en-US" dirty="0"/>
              <a:t> 키 </a:t>
            </a:r>
            <a:r>
              <a:rPr lang="ko-KR" altLang="en-US" dirty="0" err="1"/>
              <a:t>락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프로그래밍을 통해 데이터를 수신하게 되면</a:t>
            </a:r>
            <a:r>
              <a:rPr lang="en-US" altLang="ko-KR" dirty="0"/>
              <a:t>, </a:t>
            </a:r>
            <a:r>
              <a:rPr lang="ko-KR" altLang="en-US" dirty="0" err="1"/>
              <a:t>리모트</a:t>
            </a:r>
            <a:r>
              <a:rPr lang="ko-KR" altLang="en-US" dirty="0"/>
              <a:t> 모드로 들어가게 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 </a:t>
            </a:r>
            <a:r>
              <a:rPr lang="ko-KR" altLang="en-US" dirty="0" err="1"/>
              <a:t>떄</a:t>
            </a:r>
            <a:r>
              <a:rPr lang="en-US" altLang="ko-KR" dirty="0"/>
              <a:t>, </a:t>
            </a:r>
            <a:r>
              <a:rPr lang="ko-KR" altLang="en-US" dirty="0"/>
              <a:t>본체 키 조작은 불가능하도록 </a:t>
            </a:r>
            <a:r>
              <a:rPr lang="ko-KR" altLang="en-US" dirty="0" err="1"/>
              <a:t>락이</a:t>
            </a:r>
            <a:r>
              <a:rPr lang="ko-KR" altLang="en-US" dirty="0"/>
              <a:t> 걸린다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이런 경우</a:t>
            </a:r>
            <a:r>
              <a:rPr lang="en-US" altLang="ko-KR" dirty="0"/>
              <a:t>, </a:t>
            </a:r>
            <a:r>
              <a:rPr lang="ko-KR" altLang="en-US" dirty="0" err="1"/>
              <a:t>시간축</a:t>
            </a:r>
            <a:r>
              <a:rPr lang="en-US" altLang="ko-KR" dirty="0"/>
              <a:t>(</a:t>
            </a:r>
            <a:r>
              <a:rPr lang="ko-KR" altLang="en-US" dirty="0"/>
              <a:t>줌</a:t>
            </a:r>
            <a:r>
              <a:rPr lang="en-US" altLang="ko-KR" dirty="0"/>
              <a:t>)</a:t>
            </a:r>
            <a:r>
              <a:rPr lang="ko-KR" altLang="en-US" dirty="0"/>
              <a:t> 조작이 어려워</a:t>
            </a:r>
            <a:r>
              <a:rPr lang="en-US" altLang="ko-KR" dirty="0"/>
              <a:t>, </a:t>
            </a:r>
            <a:r>
              <a:rPr lang="ko-KR" altLang="en-US" dirty="0"/>
              <a:t>파형 분석이 어렵게 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특히 줌 조작 등이 되지 않아 파형 분석이 어려운 만큼</a:t>
            </a:r>
            <a:r>
              <a:rPr lang="en-US" altLang="ko-KR" dirty="0"/>
              <a:t>, </a:t>
            </a:r>
            <a:r>
              <a:rPr lang="ko-KR" altLang="en-US" dirty="0" err="1"/>
              <a:t>시간축</a:t>
            </a:r>
            <a:r>
              <a:rPr lang="ko-KR" altLang="en-US" dirty="0"/>
              <a:t> 조정 등 최소한 파형 분석이 가능한 만큼의 키조작은 되도록 해야 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단순 데이터 수집시에는 기능조작이 가능했으면 좋겠다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/>
              <a:t>트리거 대기 온도 데이터 수신 불가</a:t>
            </a:r>
            <a:r>
              <a:rPr lang="en-US" altLang="ko-KR" dirty="0"/>
              <a:t>(</a:t>
            </a:r>
            <a:r>
              <a:rPr lang="ko-KR" altLang="en-US" dirty="0"/>
              <a:t>제가 기능을 전부다 알지 못했지만 조금 불편했던 부분이다</a:t>
            </a:r>
            <a:r>
              <a:rPr lang="en-US" altLang="ko-KR" dirty="0"/>
              <a:t>.)</a:t>
            </a:r>
          </a:p>
          <a:p>
            <a:pPr marL="0" indent="0">
              <a:buFontTx/>
              <a:buNone/>
            </a:pPr>
            <a:r>
              <a:rPr lang="ko-KR" altLang="en-US" dirty="0"/>
              <a:t>트리거를 기다릴 경우</a:t>
            </a:r>
            <a:r>
              <a:rPr lang="en-US" altLang="ko-KR" dirty="0"/>
              <a:t>, </a:t>
            </a:r>
            <a:r>
              <a:rPr lang="ko-KR" altLang="en-US" dirty="0"/>
              <a:t>다른 모듈 예를 들어</a:t>
            </a:r>
            <a:r>
              <a:rPr lang="en-US" altLang="ko-KR" dirty="0"/>
              <a:t>, </a:t>
            </a:r>
            <a:r>
              <a:rPr lang="ko-KR" altLang="en-US" dirty="0"/>
              <a:t>온도 모듈과 같은 채널의 데이터는 수신할 수 가 없다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/>
              <a:t>트리거를 기다리더라도</a:t>
            </a:r>
            <a:r>
              <a:rPr lang="en-US" altLang="ko-KR" dirty="0"/>
              <a:t>, </a:t>
            </a:r>
            <a:r>
              <a:rPr lang="ko-KR" altLang="en-US" dirty="0"/>
              <a:t>온도 값은 받을 수 있도록 조치가 필요하다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endParaRPr lang="en-US" altLang="ko-KR" dirty="0"/>
          </a:p>
          <a:p>
            <a:pPr marL="171450" indent="-171450">
              <a:buFontTx/>
              <a:buChar char="-"/>
            </a:pPr>
            <a:r>
              <a:rPr lang="ko-KR" altLang="en-US" dirty="0" err="1"/>
              <a:t>랩뷰</a:t>
            </a:r>
            <a:r>
              <a:rPr lang="ko-KR" altLang="en-US" dirty="0"/>
              <a:t> 드라이버</a:t>
            </a:r>
            <a:endParaRPr lang="en-US" altLang="ko-KR" dirty="0"/>
          </a:p>
          <a:p>
            <a:pPr marL="0" indent="0">
              <a:buFontTx/>
              <a:buNone/>
            </a:pPr>
            <a:r>
              <a:rPr lang="ko-KR" altLang="en-US" dirty="0"/>
              <a:t>현재 </a:t>
            </a:r>
            <a:r>
              <a:rPr lang="ko-KR" altLang="en-US" dirty="0" err="1"/>
              <a:t>랩뷰</a:t>
            </a:r>
            <a:r>
              <a:rPr lang="ko-KR" altLang="en-US" dirty="0"/>
              <a:t> 드라이버에는 통신 커맨드에서 제공하는 기능 중 일부는 빠져 있는 것으로 보여진다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때문에</a:t>
            </a:r>
            <a:r>
              <a:rPr lang="en-US" altLang="ko-KR" dirty="0"/>
              <a:t>, </a:t>
            </a:r>
            <a:r>
              <a:rPr lang="ko-KR" altLang="en-US" dirty="0" err="1"/>
              <a:t>랩뷰를</a:t>
            </a:r>
            <a:r>
              <a:rPr lang="ko-KR" altLang="en-US" dirty="0"/>
              <a:t> 통한 프로그래밍시 제한이 발생한다</a:t>
            </a:r>
            <a:r>
              <a:rPr lang="en-US" altLang="ko-KR" dirty="0"/>
              <a:t>.</a:t>
            </a:r>
          </a:p>
          <a:p>
            <a:pPr marL="0" indent="0">
              <a:buFontTx/>
              <a:buNone/>
            </a:pPr>
            <a:r>
              <a:rPr lang="ko-KR" altLang="en-US" dirty="0"/>
              <a:t>가급적 </a:t>
            </a:r>
            <a:r>
              <a:rPr lang="ko-KR" altLang="en-US" dirty="0" err="1"/>
              <a:t>랩뷰</a:t>
            </a:r>
            <a:r>
              <a:rPr lang="ko-KR" altLang="en-US" dirty="0"/>
              <a:t> 드라이버에서도 통신 커맨드와 동일한 기능 구현이 필요해 보인다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346472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30CH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작동 및 전류 측정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그룹 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5EA 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각각 전체 그룹의 전류를 측정하여 점화 코일이 작동하는지 확인합니다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.</a:t>
            </a:r>
          </a:p>
          <a:p>
            <a:endParaRPr lang="en-US" altLang="ko-KR" b="0" i="0" dirty="0">
              <a:solidFill>
                <a:srgbClr val="222222"/>
              </a:solidFill>
              <a:effectLst/>
              <a:latin typeface="Nanum Square"/>
            </a:endParaRPr>
          </a:p>
          <a:p>
            <a:r>
              <a:rPr lang="ko-KR" altLang="en-US" b="0" i="0" dirty="0">
                <a:solidFill>
                  <a:srgbClr val="222222"/>
                </a:solidFill>
                <a:effectLst/>
                <a:latin typeface="Nanum Square"/>
              </a:rPr>
              <a:t>엔진내부에서 불꽃 방전을 일으키기 위한 고전압 전류를 발생시키는</a:t>
            </a:r>
            <a:r>
              <a:rPr lang="ko-KR" altLang="en-US" b="0" i="0" dirty="0">
                <a:solidFill>
                  <a:srgbClr val="328FD1"/>
                </a:solidFill>
                <a:effectLst/>
                <a:latin typeface="Nanum Square"/>
              </a:rPr>
              <a:t> 엔진의 핵심 구동장치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3267395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 fontAlgn="ctr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DC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최대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24V 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전압 프로그래밍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 DC up to 24V (voltage programming)</a:t>
            </a:r>
          </a:p>
          <a:p>
            <a:pPr algn="l" fontAlgn="ctr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부하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: DC 450~800V,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프리차지저항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50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저항 변동 有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), </a:t>
            </a:r>
            <a:r>
              <a:rPr lang="ko-KR" altLang="en-US" sz="1200" b="0" i="0" u="none" strike="noStrike" baseline="0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커패시터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1000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㎌</a:t>
            </a:r>
            <a:endParaRPr lang="en-US" altLang="ko-KR" sz="1200" b="0" i="0" u="none" strike="noStrike" baseline="0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3Ch(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동시 제어 시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50A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or 6Ch (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최대 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100A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예상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)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모니터링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데이터 저장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동작 </a:t>
            </a:r>
            <a:r>
              <a:rPr lang="en-US" altLang="ko-KR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On/Off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반복 제어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과전류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/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고온 알람 기능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ko-KR" altLang="en-US" sz="1200" b="0" i="0" u="none" strike="noStrike" dirty="0" err="1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항온항습기</a:t>
            </a:r>
            <a:r>
              <a:rPr lang="ko-KR" altLang="en-US" sz="12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패턴 구간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별에 따라 전압</a:t>
            </a:r>
            <a:r>
              <a:rPr lang="en-US" altLang="ko-KR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동작 제어 필요 </a:t>
            </a:r>
            <a:r>
              <a:rPr lang="ko-KR" altLang="en-US" sz="12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endParaRPr lang="ko-KR" altLang="en-US" sz="12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전기자동차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(EV)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배터리와 인버터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/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충전기를 연결 및 차단 하는 핵심 부품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배터리의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및 </a:t>
            </a:r>
            <a:r>
              <a:rPr lang="ko-KR" altLang="en-US" dirty="0" err="1">
                <a:solidFill>
                  <a:srgbClr val="222222"/>
                </a:solidFill>
                <a:latin typeface="Nanum Square"/>
              </a:rPr>
              <a:t>과방전</a:t>
            </a:r>
            <a:r>
              <a:rPr lang="ko-KR" altLang="en-US" dirty="0">
                <a:solidFill>
                  <a:srgbClr val="222222"/>
                </a:solidFill>
                <a:latin typeface="Nanum Square"/>
              </a:rPr>
              <a:t> 방지</a:t>
            </a:r>
            <a:endParaRPr lang="en-US" altLang="ko-KR" dirty="0">
              <a:solidFill>
                <a:srgbClr val="222222"/>
              </a:solidFill>
              <a:latin typeface="Nanum Square"/>
            </a:endParaRPr>
          </a:p>
          <a:p>
            <a:r>
              <a:rPr lang="ko-KR" altLang="en-US" dirty="0">
                <a:solidFill>
                  <a:srgbClr val="222222"/>
                </a:solidFill>
                <a:latin typeface="Nanum Square"/>
              </a:rPr>
              <a:t>배터리 과열 방지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9728611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10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033431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ON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OFF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TIME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제어 동작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챔버 제어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Tau</a:t>
            </a: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계산</a:t>
            </a:r>
            <a:endParaRPr lang="en-US" altLang="ko-KR" sz="12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2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접촉저항 계산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11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734618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배터리의 가장 기본 단위인 배터리 셀은 </a:t>
            </a:r>
            <a:r>
              <a:rPr lang="en-US" altLang="ko-KR" dirty="0"/>
              <a:t>3.6V ~ 3.7V</a:t>
            </a:r>
            <a:r>
              <a:rPr lang="ko-KR" altLang="en-US" dirty="0"/>
              <a:t>의 전압을 가지고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cells, the most basic unit of a battery, are made with a voltage of 3.6 V to 3.7 V. </a:t>
            </a:r>
          </a:p>
          <a:p>
            <a:endParaRPr lang="en-US" altLang="ko-KR" dirty="0"/>
          </a:p>
          <a:p>
            <a:r>
              <a:rPr lang="ko-KR" altLang="en-US" dirty="0"/>
              <a:t>전기차를 구동하는데 필요한 만큼 직렬로 쌓아서 모듈을 만들고 이를 모아서 배터리 팩을 만든다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Battery cells are modularized to be the battery package by making the cells integrated as they are needed.</a:t>
            </a:r>
          </a:p>
          <a:p>
            <a:endParaRPr lang="en-US" altLang="ko-KR" dirty="0"/>
          </a:p>
          <a:p>
            <a:r>
              <a:rPr lang="ko-KR" altLang="en-US" dirty="0"/>
              <a:t>전기차의 배터리 전압은 보통 </a:t>
            </a:r>
            <a:r>
              <a:rPr lang="en-US" altLang="ko-KR" dirty="0"/>
              <a:t>400V </a:t>
            </a:r>
            <a:r>
              <a:rPr lang="ko-KR" altLang="en-US" dirty="0"/>
              <a:t>가까이되며</a:t>
            </a:r>
            <a:r>
              <a:rPr lang="en-US" altLang="ko-KR" dirty="0"/>
              <a:t>, </a:t>
            </a:r>
            <a:r>
              <a:rPr lang="ko-KR" altLang="en-US" dirty="0"/>
              <a:t>배터리 용량은 </a:t>
            </a:r>
            <a:r>
              <a:rPr lang="en-US" altLang="ko-KR" dirty="0"/>
              <a:t>60kWh</a:t>
            </a:r>
            <a:r>
              <a:rPr lang="ko-KR" altLang="en-US" dirty="0"/>
              <a:t>가 넘는다</a:t>
            </a:r>
            <a:r>
              <a:rPr lang="en-US" altLang="ko-KR" dirty="0"/>
              <a:t>.</a:t>
            </a:r>
          </a:p>
          <a:p>
            <a:r>
              <a:rPr lang="en-US" altLang="ko-KR" dirty="0"/>
              <a:t>Normally, EV voltage is about 400V, battery capacity is 60kw over. </a:t>
            </a:r>
          </a:p>
          <a:p>
            <a:endParaRPr lang="en-US" altLang="ko-KR" dirty="0"/>
          </a:p>
          <a:p>
            <a:r>
              <a:rPr lang="ko-KR" altLang="en-US" dirty="0"/>
              <a:t>이렇게 높은 전력을 모터로 공급하고 차단하는 역할은 </a:t>
            </a:r>
            <a:r>
              <a:rPr lang="en-US" altLang="ko-KR" dirty="0"/>
              <a:t>PRA(Power Relay Assembly)</a:t>
            </a:r>
            <a:r>
              <a:rPr lang="ko-KR" altLang="en-US" dirty="0"/>
              <a:t>가 담당한다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PRA</a:t>
            </a:r>
            <a:r>
              <a:rPr lang="ko-KR" altLang="en-US" dirty="0"/>
              <a:t>에는 고전압을 제어하는 </a:t>
            </a:r>
            <a:r>
              <a:rPr lang="ko-KR" altLang="en-US" dirty="0" err="1"/>
              <a:t>메인릴레이와</a:t>
            </a:r>
            <a:r>
              <a:rPr lang="ko-KR" altLang="en-US" dirty="0"/>
              <a:t> 한 번에 갑자기 높은 전압이 들어와 인버터가 손상되는 것을 막기 위한 </a:t>
            </a:r>
            <a:r>
              <a:rPr lang="ko-KR" altLang="en-US" dirty="0" err="1"/>
              <a:t>프리차지</a:t>
            </a:r>
            <a:r>
              <a:rPr lang="ko-KR" altLang="en-US" dirty="0"/>
              <a:t> 릴레이로 구성되어 있다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PRA is in charge of the role for handling power flow whether to supply or stop the power. </a:t>
            </a:r>
          </a:p>
          <a:p>
            <a:r>
              <a:rPr lang="en-US" altLang="ko-KR" dirty="0"/>
              <a:t>Pre-charge relay is placed in the PRA. This is to prevent the main power overload suddenly.</a:t>
            </a:r>
          </a:p>
          <a:p>
            <a:r>
              <a:rPr lang="en-US" altLang="ko-KR" dirty="0"/>
              <a:t>At that movement, the main relay is connected to the main circuit, there are some problem like spark or surge high voltage.</a:t>
            </a:r>
          </a:p>
          <a:p>
            <a:r>
              <a:rPr lang="en-US" altLang="ko-KR" dirty="0"/>
              <a:t>It is so dangerous like short circuit or open. These situations could cause many malfunctions. </a:t>
            </a:r>
          </a:p>
          <a:p>
            <a:r>
              <a:rPr lang="en-US" altLang="ko-KR" dirty="0" err="1"/>
              <a:t>Ev</a:t>
            </a:r>
            <a:r>
              <a:rPr lang="en-US" altLang="ko-KR" dirty="0"/>
              <a:t> is very important to handle the battery because of fire risk.</a:t>
            </a:r>
          </a:p>
          <a:p>
            <a:r>
              <a:rPr lang="en-US" altLang="ko-KR" dirty="0"/>
              <a:t>Most accident are occurred at just simple problem. </a:t>
            </a:r>
          </a:p>
          <a:p>
            <a:r>
              <a:rPr lang="en-US" altLang="ko-KR" dirty="0"/>
              <a:t>Pre charge relay is the first component to prevent this risk. It is so important. 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 </a:t>
            </a:r>
          </a:p>
          <a:p>
            <a:endParaRPr lang="en-US" altLang="ko-KR" dirty="0"/>
          </a:p>
          <a:p>
            <a:r>
              <a:rPr lang="en-US" altLang="ko-KR" dirty="0"/>
              <a:t>----------------------------</a:t>
            </a:r>
          </a:p>
          <a:p>
            <a:endParaRPr lang="en-US" altLang="ko-KR" dirty="0"/>
          </a:p>
          <a:p>
            <a:r>
              <a:rPr lang="ko-KR" altLang="en-US" dirty="0"/>
              <a:t>차를 움직이고</a:t>
            </a:r>
            <a:r>
              <a:rPr lang="en-US" altLang="ko-KR" dirty="0"/>
              <a:t>, </a:t>
            </a:r>
            <a:r>
              <a:rPr lang="ko-KR" altLang="en-US" dirty="0"/>
              <a:t>회생 제동이나 급속  </a:t>
            </a:r>
            <a:r>
              <a:rPr lang="ko-KR" altLang="en-US" dirty="0" err="1"/>
              <a:t>완속</a:t>
            </a:r>
            <a:r>
              <a:rPr lang="ko-KR" altLang="en-US" dirty="0"/>
              <a:t> 충전하는 과정 모두 </a:t>
            </a:r>
            <a:r>
              <a:rPr lang="en-US" altLang="ko-KR" dirty="0"/>
              <a:t>PRA</a:t>
            </a:r>
            <a:r>
              <a:rPr lang="ko-KR" altLang="en-US" dirty="0"/>
              <a:t>를 통해서 고전압 배터리로 에너지가 전달된다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sz="12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And the performance of the battery is diagnosed through current and temperature monitoring.</a:t>
            </a:r>
          </a:p>
          <a:p>
            <a:endParaRPr lang="en-US" altLang="ko-KR" sz="12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overcharge and </a:t>
            </a:r>
            <a:r>
              <a:rPr lang="en-US" altLang="ko-KR" dirty="0" err="1">
                <a:solidFill>
                  <a:srgbClr val="222222"/>
                </a:solidFill>
                <a:latin typeface="Nanum Square"/>
              </a:rPr>
              <a:t>overdischarge</a:t>
            </a:r>
            <a:r>
              <a:rPr lang="en-US" altLang="ko-KR" dirty="0">
                <a:solidFill>
                  <a:srgbClr val="222222"/>
                </a:solidFill>
                <a:latin typeface="Nanum Square"/>
              </a:rPr>
              <a:t> of batteries</a:t>
            </a:r>
          </a:p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-Prevent overheating of batteries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024952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This is signal flow and block diagram about test solution.</a:t>
            </a:r>
          </a:p>
          <a:p>
            <a:endParaRPr lang="en-US" altLang="ko-KR" dirty="0"/>
          </a:p>
          <a:p>
            <a:r>
              <a:rPr lang="en-US" altLang="ko-KR" dirty="0"/>
              <a:t>You know, we used our product dl950 for testing DUT like this. </a:t>
            </a:r>
          </a:p>
          <a:p>
            <a:r>
              <a:rPr lang="en-US" altLang="ko-KR" dirty="0"/>
              <a:t>There are 3 points for voltage measurement from input output of DUT.</a:t>
            </a:r>
          </a:p>
          <a:p>
            <a:r>
              <a:rPr lang="en-US" altLang="ko-KR" dirty="0"/>
              <a:t>2point are current signals and 1 point is temperature. </a:t>
            </a:r>
          </a:p>
          <a:p>
            <a:endParaRPr lang="en-US" altLang="ko-KR" dirty="0"/>
          </a:p>
          <a:p>
            <a:r>
              <a:rPr lang="en-US" altLang="ko-KR" dirty="0"/>
              <a:t>They consist of several modules such as 720268 module for voltage measurement, 701251 for current measurement and 701265 for temperature measurement. </a:t>
            </a:r>
          </a:p>
          <a:p>
            <a:r>
              <a:rPr lang="en-US" altLang="ko-KR" dirty="0"/>
              <a:t>Especially, we should handle the high voltage about 800V. We should provide the isolation solution. </a:t>
            </a:r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had a solution that we could use our product 720268. That was the isolation solution.</a:t>
            </a:r>
            <a:endParaRPr lang="en-US" altLang="ko-KR" dirty="0"/>
          </a:p>
          <a:p>
            <a:r>
              <a:rPr lang="en-US" altLang="ko-KR" dirty="0"/>
              <a:t>8 slot Dl950 has enough specification to collect all these signal. </a:t>
            </a:r>
          </a:p>
          <a:p>
            <a:r>
              <a:rPr lang="en-US" altLang="ko-KR" dirty="0"/>
              <a:t>We could decide to provide the dl950.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15557744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We choose the normal mode trigger and use the level trigger method to get all the signals.</a:t>
            </a:r>
          </a:p>
          <a:p>
            <a:endParaRPr lang="en-US" altLang="ko-KR" dirty="0"/>
          </a:p>
          <a:p>
            <a:r>
              <a:rPr lang="en-US" altLang="ko-KR" dirty="0"/>
              <a:t>They have different signal level from the input and output signal. </a:t>
            </a:r>
          </a:p>
          <a:p>
            <a:r>
              <a:rPr lang="en-US" altLang="ko-KR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We set the vertical division differently in each channel.</a:t>
            </a:r>
            <a:r>
              <a:rPr lang="en-US" altLang="ko-KR" dirty="0"/>
              <a:t> </a:t>
            </a:r>
          </a:p>
          <a:p>
            <a:r>
              <a:rPr lang="en-US" altLang="ko-KR" dirty="0"/>
              <a:t>Also we did set the other properties such as time division, record length and measure items. </a:t>
            </a:r>
          </a:p>
          <a:p>
            <a:endParaRPr lang="en-US" altLang="ko-KR" dirty="0"/>
          </a:p>
          <a:p>
            <a:r>
              <a:rPr lang="en-US" altLang="ko-KR" dirty="0"/>
              <a:t>They request the test method Hyundai ES like</a:t>
            </a:r>
            <a:r>
              <a:rPr lang="ko-KR" altLang="en-US" dirty="0"/>
              <a:t> </a:t>
            </a:r>
            <a:r>
              <a:rPr lang="en-US" altLang="ko-KR" dirty="0"/>
              <a:t>this</a:t>
            </a:r>
            <a:r>
              <a:rPr lang="ko-KR" altLang="en-US" dirty="0"/>
              <a:t> </a:t>
            </a:r>
            <a:r>
              <a:rPr lang="en-US" altLang="ko-KR" dirty="0"/>
              <a:t>process.</a:t>
            </a:r>
            <a:r>
              <a:rPr lang="ko-KR" altLang="en-US" dirty="0"/>
              <a:t> </a:t>
            </a:r>
            <a:r>
              <a:rPr lang="en-US" altLang="ko-KR" dirty="0"/>
              <a:t>Relay should be operated in the red line and relay off in the blue line.</a:t>
            </a:r>
            <a:r>
              <a:rPr lang="ko-KR" altLang="en-US" dirty="0"/>
              <a:t> </a:t>
            </a:r>
            <a:endParaRPr lang="en-US" altLang="ko-KR" dirty="0"/>
          </a:p>
          <a:p>
            <a:r>
              <a:rPr lang="en-US" altLang="ko-KR" dirty="0"/>
              <a:t>Relay is placed in the chamber to do the ES test like durability, environment, mechanical reliability. </a:t>
            </a:r>
          </a:p>
          <a:p>
            <a:r>
              <a:rPr lang="en-US" altLang="ko-KR" dirty="0"/>
              <a:t>Chamber is operating cycling mode with changing the temperature -40degree to 60degree.  </a:t>
            </a:r>
          </a:p>
          <a:p>
            <a:r>
              <a:rPr lang="en-US" altLang="ko-KR" dirty="0"/>
              <a:t>This is just one of them for ES test. To test the mechanical vibration of the sample, they used a mechanical chamber.</a:t>
            </a:r>
          </a:p>
          <a:p>
            <a:endParaRPr lang="en-US" altLang="ko-KR" dirty="0"/>
          </a:p>
          <a:p>
            <a:r>
              <a:rPr lang="en-US" altLang="ko-KR" dirty="0"/>
              <a:t>Dl950 is waiting the trigger signal for the data what they need.</a:t>
            </a:r>
          </a:p>
          <a:p>
            <a:r>
              <a:rPr lang="en-US" altLang="ko-KR" dirty="0"/>
              <a:t>We did set the dl950 to get the triggered data like this.</a:t>
            </a:r>
          </a:p>
          <a:p>
            <a:r>
              <a:rPr lang="en-US" altLang="ko-KR" dirty="0"/>
              <a:t>There are command more handling dl950. </a:t>
            </a:r>
          </a:p>
          <a:p>
            <a:r>
              <a:rPr lang="en-US" altLang="ko-KR" dirty="0"/>
              <a:t>Set the dl950 and then get the signal and then received the data and then process the data on the PC application.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18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002053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T&amp;M</a:t>
            </a:r>
            <a:r>
              <a:rPr lang="ko-KR" altLang="en-US" dirty="0"/>
              <a:t> </a:t>
            </a:r>
            <a:r>
              <a:rPr lang="en-US" altLang="ko-KR" dirty="0"/>
              <a:t>System </a:t>
            </a:r>
            <a:r>
              <a:rPr lang="ko-KR" altLang="en-US" dirty="0"/>
              <a:t>경우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노이즈 대응 및 절연 가능 하고 </a:t>
            </a:r>
          </a:p>
          <a:p>
            <a:r>
              <a:rPr lang="en-US" altLang="ko-KR" dirty="0"/>
              <a:t>NI DAQ </a:t>
            </a:r>
            <a:r>
              <a:rPr lang="ko-KR" altLang="en-US" dirty="0"/>
              <a:t>제품들을 대체 하여 앞으로 개발 할 </a:t>
            </a:r>
            <a:r>
              <a:rPr lang="en-US" altLang="ko-KR" dirty="0"/>
              <a:t>SYSTEM</a:t>
            </a:r>
            <a:r>
              <a:rPr lang="ko-KR" altLang="en-US" dirty="0"/>
              <a:t>용으로 사용 예상 됨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34BF75D-FAA7-4C74-927E-D481AAC481B6}" type="slidenum">
              <a:rPr kumimoji="1" lang="ja-JP" altLang="en-US" smtClean="0"/>
              <a:t>23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423266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6.png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v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>
            <a:extLst>
              <a:ext uri="{FF2B5EF4-FFF2-40B4-BE49-F238E27FC236}">
                <a16:creationId xmlns:a16="http://schemas.microsoft.com/office/drawing/2014/main" id="{F8536ED1-455B-4DD1-AC0E-800FB7E4ADA4}"/>
              </a:ext>
            </a:extLst>
          </p:cNvPr>
          <p:cNvSpPr/>
          <p:nvPr userDrawn="1"/>
        </p:nvSpPr>
        <p:spPr>
          <a:xfrm>
            <a:off x="0" y="0"/>
            <a:ext cx="30492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14" name="図 13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497ED59C-FE6C-4EF1-A50C-F72C2D9F3905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102" y="410845"/>
            <a:ext cx="2152996" cy="605348"/>
          </a:xfrm>
          <a:prstGeom prst="rect">
            <a:avLst/>
          </a:prstGeom>
        </p:spPr>
      </p:pic>
      <p:pic>
        <p:nvPicPr>
          <p:cNvPr id="5" name="図 4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41E5647C-F0B0-41C0-BC1A-6102B76B0C4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049200" y="1758333"/>
            <a:ext cx="2326656" cy="3314089"/>
          </a:xfrm>
          <a:prstGeom prst="rect">
            <a:avLst/>
          </a:prstGeom>
        </p:spPr>
      </p:pic>
      <p:sp>
        <p:nvSpPr>
          <p:cNvPr id="7" name="タイトル 1">
            <a:extLst>
              <a:ext uri="{FF2B5EF4-FFF2-40B4-BE49-F238E27FC236}">
                <a16:creationId xmlns:a16="http://schemas.microsoft.com/office/drawing/2014/main" id="{A742C218-90A3-40E1-BF8B-7F384AAFC876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4402" y="2536265"/>
            <a:ext cx="6512266" cy="1772496"/>
          </a:xfrm>
        </p:spPr>
        <p:txBody>
          <a:bodyPr anchor="ctr">
            <a:normAutofit/>
          </a:bodyPr>
          <a:lstStyle>
            <a:lvl1pPr>
              <a:defRPr sz="3200" b="1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kumimoji="1" lang="en-US" altLang="ja-JP" dirty="0"/>
              <a:t>Presentation title here</a:t>
            </a:r>
            <a:endParaRPr kumimoji="1" lang="ja-JP" altLang="en-US" dirty="0"/>
          </a:p>
        </p:txBody>
      </p:sp>
      <p:sp>
        <p:nvSpPr>
          <p:cNvPr id="8" name="テキスト プレースホルダー 10">
            <a:extLst>
              <a:ext uri="{FF2B5EF4-FFF2-40B4-BE49-F238E27FC236}">
                <a16:creationId xmlns:a16="http://schemas.microsoft.com/office/drawing/2014/main" id="{714ACDEC-7535-4FC9-8AE9-A88C40E3C9C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264402" y="4681725"/>
            <a:ext cx="5307863" cy="41607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000" b="1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Presenter Name</a:t>
            </a:r>
            <a:endParaRPr kumimoji="1" lang="ja-JP" altLang="en-US" dirty="0"/>
          </a:p>
        </p:txBody>
      </p:sp>
      <p:sp>
        <p:nvSpPr>
          <p:cNvPr id="9" name="テキスト プレースホルダー 10">
            <a:extLst>
              <a:ext uri="{FF2B5EF4-FFF2-40B4-BE49-F238E27FC236}">
                <a16:creationId xmlns:a16="http://schemas.microsoft.com/office/drawing/2014/main" id="{9E33A0B0-15A6-4DC2-965D-6436364BE558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64402" y="5093413"/>
            <a:ext cx="5307863" cy="630302"/>
          </a:xfrm>
        </p:spPr>
        <p:txBody>
          <a:bodyPr anchor="t">
            <a:noAutofit/>
          </a:bodyPr>
          <a:lstStyle>
            <a:lvl1pPr marL="0" indent="0">
              <a:lnSpc>
                <a:spcPct val="100000"/>
              </a:lnSpc>
              <a:spcBef>
                <a:spcPts val="600"/>
              </a:spcBef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Profile</a:t>
            </a:r>
          </a:p>
          <a:p>
            <a:pPr lvl="0"/>
            <a:r>
              <a:rPr kumimoji="1" lang="en-US" altLang="ja-JP" dirty="0"/>
              <a:t>Profile</a:t>
            </a:r>
          </a:p>
        </p:txBody>
      </p:sp>
      <p:sp>
        <p:nvSpPr>
          <p:cNvPr id="10" name="テキスト プレースホルダー 10">
            <a:extLst>
              <a:ext uri="{FF2B5EF4-FFF2-40B4-BE49-F238E27FC236}">
                <a16:creationId xmlns:a16="http://schemas.microsoft.com/office/drawing/2014/main" id="{1CD9B5D1-9BD4-49F9-8342-A74301BA0E5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264403" y="5787336"/>
            <a:ext cx="3867622" cy="267216"/>
          </a:xfrm>
        </p:spPr>
        <p:txBody>
          <a:bodyPr anchor="t">
            <a:noAutofit/>
          </a:bodyPr>
          <a:lstStyle>
            <a:lvl1pPr marL="0" indent="0">
              <a:buFontTx/>
              <a:buNone/>
              <a:defRPr sz="1400" b="0">
                <a:solidFill>
                  <a:schemeClr val="bg1"/>
                </a:solidFill>
              </a:defRPr>
            </a:lvl1pPr>
          </a:lstStyle>
          <a:p>
            <a:pPr lvl="0"/>
            <a:r>
              <a:rPr kumimoji="1" lang="en-US" altLang="ja-JP" dirty="0"/>
              <a:t>Month DD, YYYY</a:t>
            </a:r>
            <a:endParaRPr kumimoji="1" lang="ja-JP" alt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B97C47B-ED9F-4FBF-949A-4DDDD8BCB589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217467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900876A-DF0D-4E40-B8CF-1DB937D2605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5D98167-FFB8-43AB-8223-CEB7D9DF32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117E86F-EB4D-4589-B1B7-41BED046D39F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147F1-8A7F-4C36-874C-D1376DE55C7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984456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3D82198D-E071-4B75-9D47-FDE2D3CE49FC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306D5901-EC09-488B-BF04-6F836C7AC064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</a:t>
            </a:r>
            <a:r>
              <a:rPr kumimoji="1" lang="ja-JP" altLang="en-US" dirty="0"/>
              <a:t>）</a:t>
            </a:r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B307D79A-52BE-4146-A331-7B04C4DDBD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935F8434-B942-4193-8DE2-91DA898A9F95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02BE1C-E378-4219-B5C2-430AFA9A9D4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4113290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57"/>
          </a:xfrm>
        </p:spPr>
        <p:txBody>
          <a:bodyPr>
            <a:no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2</a:t>
            </a:r>
          </a:p>
          <a:p>
            <a:pPr lvl="2"/>
            <a:r>
              <a:rPr kumimoji="1" lang="en-US" altLang="ja-JP" dirty="0"/>
              <a:t>Bullets level 3 </a:t>
            </a:r>
            <a:r>
              <a:rPr kumimoji="1" lang="ja-JP" altLang="en-US" dirty="0"/>
              <a:t>箇条書きレベル</a:t>
            </a:r>
            <a:r>
              <a:rPr kumimoji="1" lang="en-US" altLang="ja-JP" dirty="0"/>
              <a:t>3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C41B10FA-8D83-4BCA-A608-4A184FC94190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21775D48-9383-4CD8-BE74-ED59A04E4C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3A2CD52-E25A-43FA-882F-037B55898E16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243163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indent="-285750">
              <a:buClr>
                <a:schemeClr val="accent1"/>
              </a:buClr>
              <a:buFont typeface="Wingdings" panose="05000000000000000000" pitchFamily="2" charset="2"/>
              <a:buChar char="n"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6" name="コンテンツ プレースホルダー 6">
            <a:extLst>
              <a:ext uri="{FF2B5EF4-FFF2-40B4-BE49-F238E27FC236}">
                <a16:creationId xmlns:a16="http://schemas.microsoft.com/office/drawing/2014/main" id="{1C5ED058-BE07-45DA-AE41-64A4727D56BD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1114968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 / 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FD2BFE38-4F7B-4277-8905-6BAF4EA3B45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86EA13C1-0DD5-43FD-8ED3-0AAFC145D5BC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83B2751-03B1-4D94-9E8B-EDBB198EBBF8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864644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C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1172116"/>
          </a:xfrm>
        </p:spPr>
        <p:txBody>
          <a:bodyPr>
            <a:normAutofit/>
          </a:bodyPr>
          <a:lstStyle>
            <a:lvl1pPr marL="285750" marR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 sz="2400" b="1"/>
            </a:lvl1pPr>
            <a:lvl2pPr marL="538163" indent="-196850">
              <a:lnSpc>
                <a:spcPct val="100000"/>
              </a:lnSpc>
              <a:spcBef>
                <a:spcPts val="1200"/>
              </a:spcBef>
              <a:buFont typeface="Arial" panose="020B0604020202020204" pitchFamily="34" charset="0"/>
              <a:buChar char="•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285750" marR="0" lvl="0" indent="-28575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accent1"/>
              </a:buClr>
              <a:buSzTx/>
              <a:buFont typeface="Wingdings" panose="05000000000000000000" pitchFamily="2" charset="2"/>
              <a:buChar char="n"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 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sp>
        <p:nvSpPr>
          <p:cNvPr id="19" name="コンテンツ プレースホルダー 6">
            <a:extLst>
              <a:ext uri="{FF2B5EF4-FFF2-40B4-BE49-F238E27FC236}">
                <a16:creationId xmlns:a16="http://schemas.microsoft.com/office/drawing/2014/main" id="{E5D7E7B2-4C8D-4EEA-9FE7-1F4F7895D8C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20" name="コンテンツ プレースホルダー 6">
            <a:extLst>
              <a:ext uri="{FF2B5EF4-FFF2-40B4-BE49-F238E27FC236}">
                <a16:creationId xmlns:a16="http://schemas.microsoft.com/office/drawing/2014/main" id="{BFC2A24A-338B-4F59-9444-366485FBAF8A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en-US" altLang="ja-JP" dirty="0"/>
              <a:t>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58EBCA68-5498-4B3B-9FFE-F3070AC77FD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387E11A1-1ED4-4AEB-89DC-2A00E9EA10A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875408C-4850-42D8-A87A-F4B2698AD482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222359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12" name="テキスト プレースホルダー 2">
            <a:extLst>
              <a:ext uri="{FF2B5EF4-FFF2-40B4-BE49-F238E27FC236}">
                <a16:creationId xmlns:a16="http://schemas.microsoft.com/office/drawing/2014/main" id="{9C657823-6020-461F-BB81-9AE8A3BADC4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7055" y="1256043"/>
            <a:ext cx="4485785" cy="4662435"/>
          </a:xfrm>
        </p:spPr>
        <p:txBody>
          <a:bodyPr>
            <a:noAutofit/>
          </a:bodyPr>
          <a:lstStyle>
            <a:lvl1pPr marL="0" marR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 sz="2400" b="1">
                <a:solidFill>
                  <a:schemeClr val="accent1"/>
                </a:solidFill>
              </a:defRPr>
            </a:lvl1pPr>
            <a:lvl2pPr marL="177800" indent="-177800">
              <a:lnSpc>
                <a:spcPct val="150000"/>
              </a:lnSpc>
              <a:spcBef>
                <a:spcPts val="12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/>
            </a:lvl2pPr>
            <a:lvl3pPr marL="1200150" indent="-285750">
              <a:buFont typeface="Arial" panose="020B0604020202020204" pitchFamily="34" charset="0"/>
              <a:buChar char="•"/>
              <a:defRPr sz="14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600"/>
              </a:spcAft>
              <a:buClr>
                <a:schemeClr val="accent1"/>
              </a:buClr>
              <a:buSzTx/>
              <a:buFontTx/>
              <a:buNone/>
              <a:tabLst/>
              <a:defRPr/>
            </a:pPr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  <a:endParaRPr kumimoji="1" lang="ja-JP" altLang="en-US" dirty="0"/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938C2E17-BBCA-4F4F-9BCA-E2CE44D41D7D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6" name="直線コネクタ 15">
            <a:extLst>
              <a:ext uri="{FF2B5EF4-FFF2-40B4-BE49-F238E27FC236}">
                <a16:creationId xmlns:a16="http://schemas.microsoft.com/office/drawing/2014/main" id="{ABA07C0B-8D2A-4C03-A924-8EC9070994F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A35D1D2-0FAE-46F5-B3EB-927E4DB69DA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32CCF80-4428-4F44-8C97-30E725907703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87359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D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8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256044"/>
            <a:ext cx="4476976" cy="4634387"/>
          </a:xfrm>
        </p:spPr>
        <p:txBody>
          <a:bodyPr wrap="square" anchor="ctr">
            <a:normAutofit/>
          </a:bodyPr>
          <a:lstStyle>
            <a:lvl1pPr marL="0" indent="0">
              <a:lnSpc>
                <a:spcPct val="150000"/>
              </a:lnSpc>
              <a:spcBef>
                <a:spcPts val="0"/>
              </a:spcBef>
              <a:buClr>
                <a:schemeClr val="bg2"/>
              </a:buClr>
              <a:buFontTx/>
              <a:buNone/>
              <a:defRPr sz="1800"/>
            </a:lvl1pPr>
            <a:lvl2pPr marL="341313" indent="0">
              <a:lnSpc>
                <a:spcPct val="150000"/>
              </a:lnSpc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ja-JP" altLang="en-US" dirty="0"/>
              <a:t>説明文挿入 </a:t>
            </a:r>
            <a:r>
              <a:rPr kumimoji="1" lang="en-US" altLang="ja-JP" dirty="0"/>
              <a:t>/ Description</a:t>
            </a:r>
            <a:r>
              <a:rPr kumimoji="1" lang="ja-JP" altLang="en-US" dirty="0"/>
              <a:t>　</a:t>
            </a:r>
            <a:r>
              <a:rPr kumimoji="1" lang="en-US" altLang="ja-JP" dirty="0"/>
              <a:t>text </a:t>
            </a:r>
            <a:r>
              <a:rPr kumimoji="1" lang="ja-JP" altLang="en-US" dirty="0"/>
              <a:t>　</a:t>
            </a:r>
            <a:r>
              <a:rPr kumimoji="1" lang="en-US" altLang="ja-JP" dirty="0"/>
              <a:t>20pt.</a:t>
            </a:r>
            <a:endParaRPr kumimoji="1" lang="ja-JP" altLang="en-US" dirty="0"/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23AB1C7E-2524-4AAF-8D8A-86C5BDDC4F67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303251" y="1256044"/>
            <a:ext cx="6371694" cy="4634384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ja-JP" altLang="en-US" dirty="0"/>
              <a:t>コンテンツを挿入　</a:t>
            </a:r>
            <a:r>
              <a:rPr kumimoji="1" lang="en-US" altLang="ja-JP" dirty="0"/>
              <a:t>/  Contents area (Text, Chart, Image) 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45FD2A67-0D0A-430A-BC49-DC401BD1E47E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D3A0199B-D90C-48CD-AAE6-FB7BB1A93716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88CBE9-2B29-4763-9DE1-15D60D2E9B6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1640742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Final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正方形/長方形 12">
            <a:extLst>
              <a:ext uri="{FF2B5EF4-FFF2-40B4-BE49-F238E27FC236}">
                <a16:creationId xmlns:a16="http://schemas.microsoft.com/office/drawing/2014/main" id="{A9FF1E53-0F36-4477-A813-49E627229CD4}"/>
              </a:ext>
            </a:extLst>
          </p:cNvPr>
          <p:cNvSpPr/>
          <p:nvPr userDrawn="1"/>
        </p:nvSpPr>
        <p:spPr>
          <a:xfrm>
            <a:off x="-1" y="0"/>
            <a:ext cx="5923109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3" name="図 2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BE7BC897-37ED-43ED-9DD4-52EE07FB6E5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23109" y="1758333"/>
            <a:ext cx="2326656" cy="3314089"/>
          </a:xfrm>
          <a:prstGeom prst="rect">
            <a:avLst/>
          </a:prstGeom>
        </p:spPr>
      </p:pic>
      <p:sp>
        <p:nvSpPr>
          <p:cNvPr id="7" name="スライド番号プレースホルダー 6">
            <a:extLst>
              <a:ext uri="{FF2B5EF4-FFF2-40B4-BE49-F238E27FC236}">
                <a16:creationId xmlns:a16="http://schemas.microsoft.com/office/drawing/2014/main" id="{2249F56A-214A-4DA4-8FB7-D71B442F3C47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fld id="{B3001740-FA51-4383-A84C-3DA006D12C29}" type="slidenum">
              <a:rPr lang="ja-JP" altLang="en-US" smtClean="0"/>
              <a:pPr/>
              <a:t>‹#›</a:t>
            </a:fld>
            <a:endParaRPr lang="ja-JP" altLang="en-US" dirty="0"/>
          </a:p>
        </p:txBody>
      </p:sp>
      <p:sp>
        <p:nvSpPr>
          <p:cNvPr id="14" name="テキスト プレースホルダー 13">
            <a:extLst>
              <a:ext uri="{FF2B5EF4-FFF2-40B4-BE49-F238E27FC236}">
                <a16:creationId xmlns:a16="http://schemas.microsoft.com/office/drawing/2014/main" id="{C1E429A5-622A-4AC9-8F75-D0628B521C8F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82645" y="3932503"/>
            <a:ext cx="5103754" cy="369332"/>
          </a:xfrm>
        </p:spPr>
        <p:txBody>
          <a:bodyPr>
            <a:normAutofit/>
          </a:bodyPr>
          <a:lstStyle>
            <a:lvl1pPr marL="0" indent="0">
              <a:buNone/>
              <a:defRPr sz="2000" b="1"/>
            </a:lvl1pPr>
          </a:lstStyle>
          <a:p>
            <a:pPr lvl="0"/>
            <a:r>
              <a:rPr kumimoji="1" lang="en-US" altLang="ja-JP" dirty="0"/>
              <a:t>Ending comment</a:t>
            </a:r>
            <a:endParaRPr kumimoji="1" lang="ja-JP" altLang="en-US" dirty="0"/>
          </a:p>
        </p:txBody>
      </p:sp>
      <p:sp>
        <p:nvSpPr>
          <p:cNvPr id="6" name="正方形/長方形 5">
            <a:extLst>
              <a:ext uri="{FF2B5EF4-FFF2-40B4-BE49-F238E27FC236}">
                <a16:creationId xmlns:a16="http://schemas.microsoft.com/office/drawing/2014/main" id="{7320F9AC-8C1A-4A31-82F6-40F400435A2A}"/>
              </a:ext>
            </a:extLst>
          </p:cNvPr>
          <p:cNvSpPr/>
          <p:nvPr userDrawn="1"/>
        </p:nvSpPr>
        <p:spPr>
          <a:xfrm>
            <a:off x="295928" y="6356350"/>
            <a:ext cx="519047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ja-JP" sz="800" dirty="0">
                <a:solidFill>
                  <a:schemeClr val="bg1">
                    <a:lumMod val="50000"/>
                  </a:schemeClr>
                </a:solidFill>
              </a:rPr>
              <a:t>The names of corporations, organizations, products and logos herein are either registered trademarks or trademarks of Yokogawa Electric Corporation and their respective holders.</a:t>
            </a:r>
            <a:endParaRPr lang="ja-JP" altLang="en-US" sz="800" dirty="0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8" name="図 7" descr="黒い背景に白い文字がある&#10;&#10;中程度の精度で自動的に生成された説明">
            <a:extLst>
              <a:ext uri="{FF2B5EF4-FFF2-40B4-BE49-F238E27FC236}">
                <a16:creationId xmlns:a16="http://schemas.microsoft.com/office/drawing/2014/main" id="{356EF9D2-6A59-4CEA-8286-7885D4590DF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102" y="410845"/>
            <a:ext cx="2152996" cy="377496"/>
          </a:xfrm>
          <a:prstGeom prst="rect">
            <a:avLst/>
          </a:prstGeom>
        </p:spPr>
      </p:pic>
      <p:pic>
        <p:nvPicPr>
          <p:cNvPr id="4" name="図 3" descr="ロゴ&#10;&#10;自動的に生成された説明">
            <a:extLst>
              <a:ext uri="{FF2B5EF4-FFF2-40B4-BE49-F238E27FC236}">
                <a16:creationId xmlns:a16="http://schemas.microsoft.com/office/drawing/2014/main" id="{8F20482E-FD0D-4CED-99BC-09CDD9A1527C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989" y="3057175"/>
            <a:ext cx="5156095" cy="7164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EF31DA6-4718-4ABE-B52D-9F2A5B8D3714}"/>
              </a:ext>
            </a:extLst>
          </p:cNvPr>
          <p:cNvSpPr txBox="1"/>
          <p:nvPr userDrawn="1"/>
        </p:nvSpPr>
        <p:spPr>
          <a:xfrm>
            <a:off x="6096000" y="6309697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3865689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1776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8690252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le_1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0033B2-4729-40B4-B152-06FC045F3CF7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12526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Tite_2">
    <p:bg>
      <p:bgPr>
        <a:solidFill>
          <a:srgbClr val="95A0A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22739" y="3157972"/>
            <a:ext cx="8038661" cy="539820"/>
          </a:xfrm>
        </p:spPr>
        <p:txBody>
          <a:bodyPr anchor="ctr">
            <a:normAutofit/>
          </a:bodyPr>
          <a:lstStyle>
            <a:lvl1pPr>
              <a:defRPr sz="3200" b="1"/>
            </a:lvl1pPr>
          </a:lstStyle>
          <a:p>
            <a:r>
              <a:rPr kumimoji="1" lang="en-US" altLang="ja-JP" dirty="0"/>
              <a:t>Separator</a:t>
            </a:r>
            <a:r>
              <a:rPr kumimoji="1" lang="ja-JP" altLang="en-US" dirty="0"/>
              <a:t> </a:t>
            </a:r>
            <a:r>
              <a:rPr kumimoji="1" lang="en-US" altLang="ja-JP" dirty="0"/>
              <a:t>Title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CE92F5F-3C10-4B63-AC68-B1F21EECFF6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34238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>
            <a:extLst>
              <a:ext uri="{FF2B5EF4-FFF2-40B4-BE49-F238E27FC236}">
                <a16:creationId xmlns:a16="http://schemas.microsoft.com/office/drawing/2014/main" id="{2CE10F98-86EA-4B20-9945-36A4CD697905}"/>
              </a:ext>
            </a:extLst>
          </p:cNvPr>
          <p:cNvSpPr/>
          <p:nvPr userDrawn="1"/>
        </p:nvSpPr>
        <p:spPr>
          <a:xfrm>
            <a:off x="0" y="0"/>
            <a:ext cx="8989703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691DA4E5-83DA-450F-8AF0-CE07E91FE86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986509" y="1758333"/>
            <a:ext cx="2326656" cy="3314089"/>
          </a:xfrm>
          <a:prstGeom prst="rect">
            <a:avLst/>
          </a:prstGeom>
        </p:spPr>
      </p:pic>
      <p:sp>
        <p:nvSpPr>
          <p:cNvPr id="6" name="タイトル 5">
            <a:extLst>
              <a:ext uri="{FF2B5EF4-FFF2-40B4-BE49-F238E27FC236}">
                <a16:creationId xmlns:a16="http://schemas.microsoft.com/office/drawing/2014/main" id="{5E39DC20-4B9B-4997-BB6B-5F5B2B775EF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31178" y="907142"/>
            <a:ext cx="8060367" cy="580013"/>
          </a:xfrm>
        </p:spPr>
        <p:txBody>
          <a:bodyPr anchor="ctr">
            <a:normAutofit/>
          </a:bodyPr>
          <a:lstStyle>
            <a:lvl1pPr>
              <a:defRPr sz="2800" b="1"/>
            </a:lvl1pPr>
          </a:lstStyle>
          <a:p>
            <a:r>
              <a:rPr kumimoji="1" lang="en-US" altLang="ja-JP" dirty="0"/>
              <a:t>Agenda Here</a:t>
            </a:r>
            <a:endParaRPr kumimoji="1" lang="ja-JP" altLang="en-US" dirty="0"/>
          </a:p>
        </p:txBody>
      </p:sp>
      <p:sp>
        <p:nvSpPr>
          <p:cNvPr id="12" name="スライド番号プレースホルダー 11">
            <a:extLst>
              <a:ext uri="{FF2B5EF4-FFF2-40B4-BE49-F238E27FC236}">
                <a16:creationId xmlns:a16="http://schemas.microsoft.com/office/drawing/2014/main" id="{D5F35308-28C9-4A26-A6C4-8AD672A2A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pic>
        <p:nvPicPr>
          <p:cNvPr id="13" name="図 12">
            <a:extLst>
              <a:ext uri="{FF2B5EF4-FFF2-40B4-BE49-F238E27FC236}">
                <a16:creationId xmlns:a16="http://schemas.microsoft.com/office/drawing/2014/main" id="{30CAA6C8-1809-428C-A024-8292BCA9949D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10C44C11-53F0-4355-98C4-EB8B73C798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63191" y="1758950"/>
            <a:ext cx="8018847" cy="4140200"/>
          </a:xfrm>
        </p:spPr>
        <p:txBody>
          <a:bodyPr/>
          <a:lstStyle>
            <a:lvl1pPr marL="514350" indent="-514350">
              <a:buFont typeface="+mj-lt"/>
              <a:buAutoNum type="arabicPeriod"/>
              <a:defRPr/>
            </a:lvl1pPr>
          </a:lstStyle>
          <a:p>
            <a:pPr lvl="0"/>
            <a:r>
              <a:rPr lang="en-US" altLang="ja-JP" dirty="0">
                <a:latin typeface="+mn-lt"/>
              </a:rPr>
              <a:t>High Lighted Contents</a:t>
            </a:r>
          </a:p>
          <a:p>
            <a:pPr lvl="0"/>
            <a:endParaRPr kumimoji="1" lang="ja-JP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8191FDE-813E-4528-9368-1D9ED538792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10218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fre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DB5B0D9-1906-45DD-BEF5-11D82E39BED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B09B2B9-B7D5-4246-BAC4-19345A41BB0E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0ED3EA8-B092-4ADE-AA3B-ADD149AA546E}"/>
              </a:ext>
            </a:extLst>
          </p:cNvPr>
          <p:cNvSpPr txBox="1"/>
          <p:nvPr userDrawn="1"/>
        </p:nvSpPr>
        <p:spPr>
          <a:xfrm rot="20249830">
            <a:off x="986743" y="2952032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526021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7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104F7F1A-B91A-497F-A5DB-5E6916B6DB62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BAA2A69-F46E-4487-A575-A7EDD695FF1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BF3A643-1C13-4AF7-99F0-B192DE1DC497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6300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5" name="コンテンツ プレースホルダー 6">
            <a:extLst>
              <a:ext uri="{FF2B5EF4-FFF2-40B4-BE49-F238E27FC236}">
                <a16:creationId xmlns:a16="http://schemas.microsoft.com/office/drawing/2014/main" id="{772436EF-038D-4313-AC03-5FFFE9166141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181070"/>
            <a:ext cx="11149687" cy="3787930"/>
          </a:xfrm>
        </p:spPr>
        <p:txBody>
          <a:bodyPr>
            <a:normAutofit/>
          </a:bodyPr>
          <a:lstStyle>
            <a:lvl1pPr marL="0" indent="0">
              <a:buFontTx/>
              <a:buNone/>
              <a:defRPr sz="1600">
                <a:latin typeface="+mn-ea"/>
                <a:ea typeface="+mn-ea"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  <a:r>
              <a:rPr kumimoji="1" lang="en-US" altLang="ja-JP" dirty="0"/>
              <a:t>/ Contents area (Text, Chart, Image)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E462BAFC-C166-466D-BCD4-0A812FBFE0AA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5D317299-6146-4010-83E0-E926A5DD4340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56C8319-FA3B-4B0C-8E52-AA981BBBC04C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315969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A-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7"/>
            <a:ext cx="11341888" cy="480131"/>
          </a:xfrm>
        </p:spPr>
        <p:txBody>
          <a:bodyPr wrap="square">
            <a:spAutoFit/>
          </a:bodyPr>
          <a:lstStyle>
            <a:lvl1pPr marL="0" indent="0">
              <a:buClr>
                <a:schemeClr val="bg2"/>
              </a:buClr>
              <a:buFontTx/>
              <a:buNone/>
              <a:defRPr sz="2800" b="1">
                <a:solidFill>
                  <a:schemeClr val="accent1"/>
                </a:solidFill>
              </a:defRPr>
            </a:lvl1pPr>
            <a:lvl2pPr marL="341313" indent="0">
              <a:buFontTx/>
              <a:buNone/>
              <a:defRPr sz="1600"/>
            </a:lvl2pPr>
            <a:lvl3pPr marL="914400" indent="0">
              <a:buFontTx/>
              <a:buNone/>
              <a:defRPr sz="18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Main text 28pt.</a:t>
            </a:r>
            <a:r>
              <a:rPr kumimoji="1" lang="ja-JP" altLang="en-US" dirty="0"/>
              <a:t>（テキストを挿入）</a:t>
            </a:r>
          </a:p>
        </p:txBody>
      </p:sp>
      <p:sp>
        <p:nvSpPr>
          <p:cNvPr id="12" name="コンテンツ プレースホルダー 6">
            <a:extLst>
              <a:ext uri="{FF2B5EF4-FFF2-40B4-BE49-F238E27FC236}">
                <a16:creationId xmlns:a16="http://schemas.microsoft.com/office/drawing/2014/main" id="{C542029F-B7BC-45F1-A6C3-3442B14C81BA}"/>
              </a:ext>
            </a:extLst>
          </p:cNvPr>
          <p:cNvSpPr>
            <a:spLocks noGrp="1"/>
          </p:cNvSpPr>
          <p:nvPr>
            <p:ph sz="quarter" idx="12" hasCustomPrompt="1"/>
          </p:nvPr>
        </p:nvSpPr>
        <p:spPr>
          <a:xfrm>
            <a:off x="524571" y="2555875"/>
            <a:ext cx="5393977" cy="3413125"/>
          </a:xfrm>
        </p:spPr>
        <p:txBody>
          <a:bodyPr>
            <a:normAutofit/>
          </a:bodyPr>
          <a:lstStyle>
            <a:lvl1pPr marL="0" indent="0">
              <a:buFontTx/>
              <a:buNone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lvl="0"/>
            <a:r>
              <a:rPr kumimoji="1" lang="ja-JP" altLang="en-US" dirty="0"/>
              <a:t>コンテンツを挿入（テキスト、グラフ、図など）</a:t>
            </a:r>
          </a:p>
        </p:txBody>
      </p:sp>
      <p:sp>
        <p:nvSpPr>
          <p:cNvPr id="17" name="コンテンツ プレースホルダー 6">
            <a:extLst>
              <a:ext uri="{FF2B5EF4-FFF2-40B4-BE49-F238E27FC236}">
                <a16:creationId xmlns:a16="http://schemas.microsoft.com/office/drawing/2014/main" id="{97C67577-182D-48A6-9E68-A1EE3644054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273454" y="2555874"/>
            <a:ext cx="5393977" cy="3413125"/>
          </a:xfrm>
        </p:spPr>
        <p:txBody>
          <a:bodyPr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 lang="en-US" sz="1600" smtClean="0">
                <a:effectLst/>
              </a:defRPr>
            </a:lvl1pPr>
            <a:lvl2pPr marL="457200" indent="0">
              <a:buFontTx/>
              <a:buNone/>
              <a:defRPr sz="1600">
                <a:latin typeface="+mn-ea"/>
                <a:ea typeface="+mn-ea"/>
              </a:defRPr>
            </a:lvl2pPr>
            <a:lvl3pPr marL="914400" indent="0">
              <a:buFontTx/>
              <a:buNone/>
              <a:defRPr sz="1600">
                <a:latin typeface="+mn-ea"/>
                <a:ea typeface="+mn-ea"/>
              </a:defRPr>
            </a:lvl3pPr>
            <a:lvl4pPr marL="1371600" indent="0">
              <a:buFontTx/>
              <a:buNone/>
              <a:defRPr sz="1600">
                <a:latin typeface="+mn-ea"/>
                <a:ea typeface="+mn-ea"/>
              </a:defRPr>
            </a:lvl4pPr>
            <a:lvl5pPr marL="1828800" indent="0">
              <a:buFontTx/>
              <a:buNone/>
              <a:defRPr sz="1600">
                <a:latin typeface="+mn-ea"/>
                <a:ea typeface="+mn-ea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ja-JP" dirty="0"/>
              <a:t>Contents area (Text, Chart, Image)</a:t>
            </a:r>
            <a:endParaRPr kumimoji="1" lang="ja-JP" altLang="en-US" dirty="0"/>
          </a:p>
        </p:txBody>
      </p:sp>
      <p:cxnSp>
        <p:nvCxnSpPr>
          <p:cNvPr id="15" name="直線コネクタ 14">
            <a:extLst>
              <a:ext uri="{FF2B5EF4-FFF2-40B4-BE49-F238E27FC236}">
                <a16:creationId xmlns:a16="http://schemas.microsoft.com/office/drawing/2014/main" id="{6B82AE71-463C-4E40-AE94-9C5613474211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F4D4D976-55F5-4908-BB01-E277C5F801AA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446F159-769E-4E77-9275-314C3F076F91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1623853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_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正方形/長方形 7"/>
          <p:cNvSpPr/>
          <p:nvPr userDrawn="1"/>
        </p:nvSpPr>
        <p:spPr>
          <a:xfrm>
            <a:off x="0" y="1"/>
            <a:ext cx="12192000" cy="739587"/>
          </a:xfrm>
          <a:prstGeom prst="rect">
            <a:avLst/>
          </a:prstGeom>
          <a:solidFill>
            <a:srgbClr val="00316C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 sz="2400"/>
          </a:p>
        </p:txBody>
      </p:sp>
      <p:cxnSp>
        <p:nvCxnSpPr>
          <p:cNvPr id="10" name="直線コネクタ 9"/>
          <p:cNvCxnSpPr/>
          <p:nvPr userDrawn="1"/>
        </p:nvCxnSpPr>
        <p:spPr>
          <a:xfrm>
            <a:off x="0" y="739588"/>
            <a:ext cx="12192000" cy="0"/>
          </a:xfrm>
          <a:prstGeom prst="line">
            <a:avLst/>
          </a:prstGeom>
          <a:ln w="9525" cmpd="sng">
            <a:solidFill>
              <a:schemeClr val="bg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図 8" descr="モニター画面に映る文字&#10;&#10;自動的に生成された説明">
            <a:extLst>
              <a:ext uri="{FF2B5EF4-FFF2-40B4-BE49-F238E27FC236}">
                <a16:creationId xmlns:a16="http://schemas.microsoft.com/office/drawing/2014/main" id="{0243535F-2BA0-4B7B-A8D1-36DCA49955E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42531"/>
            <a:ext cx="419725" cy="654524"/>
          </a:xfrm>
          <a:prstGeom prst="rect">
            <a:avLst/>
          </a:prstGeom>
        </p:spPr>
      </p:pic>
      <p:sp>
        <p:nvSpPr>
          <p:cNvPr id="11" name="タイトル 11">
            <a:extLst>
              <a:ext uri="{FF2B5EF4-FFF2-40B4-BE49-F238E27FC236}">
                <a16:creationId xmlns:a16="http://schemas.microsoft.com/office/drawing/2014/main" id="{9C1AB69D-CD22-4C7F-9CE8-A7C48835393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17055" y="124922"/>
            <a:ext cx="11400125" cy="518094"/>
          </a:xfrm>
        </p:spPr>
        <p:txBody>
          <a:bodyPr>
            <a:normAutofit/>
          </a:bodyPr>
          <a:lstStyle>
            <a:lvl1pPr>
              <a:defRPr sz="2800" b="1">
                <a:solidFill>
                  <a:schemeClr val="bg1"/>
                </a:solidFill>
                <a:latin typeface="+mj-lt"/>
                <a:ea typeface="+mj-ea"/>
              </a:defRPr>
            </a:lvl1pPr>
          </a:lstStyle>
          <a:p>
            <a:r>
              <a:rPr kumimoji="1" lang="en-US" altLang="ja-JP" dirty="0"/>
              <a:t>Page Title 28pt. </a:t>
            </a:r>
            <a:r>
              <a:rPr kumimoji="1" lang="ja-JP" altLang="en-US" dirty="0"/>
              <a:t>（</a:t>
            </a:r>
            <a:r>
              <a:rPr kumimoji="1" lang="en-US" altLang="ja-JP" dirty="0"/>
              <a:t>1</a:t>
            </a:r>
            <a:r>
              <a:rPr kumimoji="1" lang="ja-JP" altLang="en-US" dirty="0"/>
              <a:t>行 </a:t>
            </a:r>
            <a:r>
              <a:rPr kumimoji="1" lang="en-US" altLang="ja-JP" dirty="0"/>
              <a:t>/ 1 line</a:t>
            </a:r>
            <a:r>
              <a:rPr kumimoji="1" lang="ja-JP" altLang="en-US" dirty="0"/>
              <a:t>）</a:t>
            </a:r>
          </a:p>
        </p:txBody>
      </p:sp>
      <p:pic>
        <p:nvPicPr>
          <p:cNvPr id="14" name="図 13">
            <a:extLst>
              <a:ext uri="{FF2B5EF4-FFF2-40B4-BE49-F238E27FC236}">
                <a16:creationId xmlns:a16="http://schemas.microsoft.com/office/drawing/2014/main" id="{BA90F9EB-248E-4805-A823-687DB114B999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535" y="6434251"/>
            <a:ext cx="3247649" cy="229396"/>
          </a:xfrm>
          <a:prstGeom prst="rect">
            <a:avLst/>
          </a:prstGeom>
        </p:spPr>
      </p:pic>
      <p:sp>
        <p:nvSpPr>
          <p:cNvPr id="4" name="スライド番号プレースホルダー 3">
            <a:extLst>
              <a:ext uri="{FF2B5EF4-FFF2-40B4-BE49-F238E27FC236}">
                <a16:creationId xmlns:a16="http://schemas.microsoft.com/office/drawing/2014/main" id="{1929C8B6-5F8C-4BA9-A9FD-D528DB075A5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/>
          </a:p>
        </p:txBody>
      </p:sp>
      <p:sp>
        <p:nvSpPr>
          <p:cNvPr id="3" name="テキスト プレースホルダー 2">
            <a:extLst>
              <a:ext uri="{FF2B5EF4-FFF2-40B4-BE49-F238E27FC236}">
                <a16:creationId xmlns:a16="http://schemas.microsoft.com/office/drawing/2014/main" id="{55776613-6F43-460D-B84E-59CDDE45935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517055" y="1071366"/>
            <a:ext cx="11341887" cy="4985963"/>
          </a:xfrm>
        </p:spPr>
        <p:txBody>
          <a:bodyPr>
            <a:noAutofit/>
          </a:bodyPr>
          <a:lstStyle>
            <a:lvl1pPr marL="0" indent="0">
              <a:buClr>
                <a:schemeClr val="accent1"/>
              </a:buClr>
              <a:buFontTx/>
              <a:buNone/>
              <a:defRPr sz="2400" b="1">
                <a:solidFill>
                  <a:schemeClr val="accent1"/>
                </a:solidFill>
              </a:defRPr>
            </a:lvl1pPr>
            <a:lvl2pPr marL="719138" indent="-377825">
              <a:lnSpc>
                <a:spcPct val="100000"/>
              </a:lnSpc>
              <a:spcBef>
                <a:spcPts val="1200"/>
              </a:spcBef>
              <a:buClr>
                <a:schemeClr val="accent1"/>
              </a:buClr>
              <a:buFont typeface="Wingdings" panose="05000000000000000000" pitchFamily="2" charset="2"/>
              <a:buChar char="n"/>
              <a:defRPr sz="2000"/>
            </a:lvl2pPr>
            <a:lvl3pPr marL="1200150" indent="-285750">
              <a:buFont typeface="Arial" panose="020B0604020202020204" pitchFamily="34" charset="0"/>
              <a:buChar char="•"/>
              <a:defRPr sz="1600"/>
            </a:lvl3pPr>
            <a:lvl4pPr marL="1371600" indent="0">
              <a:buFontTx/>
              <a:buNone/>
              <a:defRPr sz="1800"/>
            </a:lvl4pPr>
            <a:lvl5pPr marL="1828800" indent="0">
              <a:buFontTx/>
              <a:buNone/>
              <a:defRPr sz="1800"/>
            </a:lvl5pPr>
          </a:lstStyle>
          <a:p>
            <a:pPr lvl="0"/>
            <a:r>
              <a:rPr kumimoji="1" lang="en-US" altLang="ja-JP" dirty="0"/>
              <a:t>Bullets</a:t>
            </a:r>
            <a:r>
              <a:rPr kumimoji="1" lang="ja-JP" altLang="en-US" dirty="0"/>
              <a:t> </a:t>
            </a:r>
            <a:r>
              <a:rPr kumimoji="1" lang="en-US" altLang="ja-JP" dirty="0"/>
              <a:t>level 1 24pt.</a:t>
            </a:r>
            <a:r>
              <a:rPr kumimoji="1" lang="ja-JP" altLang="en-US" dirty="0"/>
              <a:t>（</a:t>
            </a:r>
            <a:r>
              <a:rPr kumimoji="1" lang="en-US" altLang="ja-JP" dirty="0"/>
              <a:t>Bullets level</a:t>
            </a:r>
            <a:r>
              <a:rPr kumimoji="1" lang="ja-JP" altLang="en-US" dirty="0"/>
              <a:t>の変更はインデントボタンを押してください。　</a:t>
            </a:r>
            <a:r>
              <a:rPr kumimoji="1" lang="en-US" altLang="ja-JP" dirty="0"/>
              <a:t>Press the indent button to change the bullet level.</a:t>
            </a:r>
            <a:r>
              <a:rPr kumimoji="1" lang="ja-JP" altLang="en-US" dirty="0"/>
              <a:t>）</a:t>
            </a:r>
            <a:endParaRPr kumimoji="1" lang="en-US" altLang="ja-JP" dirty="0"/>
          </a:p>
          <a:p>
            <a:pPr lvl="1"/>
            <a:r>
              <a:rPr kumimoji="1" lang="en-US" altLang="ja-JP" dirty="0"/>
              <a:t>Bullets level 2 </a:t>
            </a:r>
          </a:p>
          <a:p>
            <a:pPr lvl="2"/>
            <a:r>
              <a:rPr kumimoji="1" lang="en-US" altLang="ja-JP" dirty="0"/>
              <a:t>Bullets level 3 </a:t>
            </a:r>
            <a:endParaRPr kumimoji="1" lang="ja-JP" altLang="en-US" dirty="0"/>
          </a:p>
        </p:txBody>
      </p:sp>
      <p:cxnSp>
        <p:nvCxnSpPr>
          <p:cNvPr id="12" name="直線コネクタ 11">
            <a:extLst>
              <a:ext uri="{FF2B5EF4-FFF2-40B4-BE49-F238E27FC236}">
                <a16:creationId xmlns:a16="http://schemas.microsoft.com/office/drawing/2014/main" id="{6B56B66F-04D8-4FF8-BBB3-B20DA456CF3C}"/>
              </a:ext>
            </a:extLst>
          </p:cNvPr>
          <p:cNvCxnSpPr>
            <a:cxnSpLocks/>
          </p:cNvCxnSpPr>
          <p:nvPr userDrawn="1"/>
        </p:nvCxnSpPr>
        <p:spPr>
          <a:xfrm>
            <a:off x="321276" y="6264972"/>
            <a:ext cx="11549449" cy="0"/>
          </a:xfrm>
          <a:prstGeom prst="line">
            <a:avLst/>
          </a:prstGeom>
          <a:ln w="12700">
            <a:solidFill>
              <a:srgbClr val="B2B2B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ADCB835B-6B0E-460D-BE5B-C60E330E6FE2}"/>
              </a:ext>
            </a:extLst>
          </p:cNvPr>
          <p:cNvSpPr txBox="1"/>
          <p:nvPr userDrawn="1"/>
        </p:nvSpPr>
        <p:spPr>
          <a:xfrm>
            <a:off x="5143500" y="6364283"/>
            <a:ext cx="1518364" cy="3693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800" b="1" i="0" kern="1200" dirty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Confidential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BF78DF5-FF5A-40DB-90B3-554536E0CF24}"/>
              </a:ext>
            </a:extLst>
          </p:cNvPr>
          <p:cNvSpPr txBox="1"/>
          <p:nvPr userDrawn="1"/>
        </p:nvSpPr>
        <p:spPr>
          <a:xfrm rot="20249830">
            <a:off x="986743" y="2943565"/>
            <a:ext cx="10068077" cy="83099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4800" b="1" i="0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 © Yokogawa Electric Corporation</a:t>
            </a:r>
            <a:endParaRPr lang="ko-KR" altLang="en-US" sz="4800" b="1" dirty="0">
              <a:solidFill>
                <a:schemeClr val="bg1">
                  <a:lumMod val="9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29630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608823" y="6356350"/>
            <a:ext cx="398958" cy="365125"/>
          </a:xfrm>
          <a:prstGeom prst="rect">
            <a:avLst/>
          </a:prstGeom>
        </p:spPr>
        <p:txBody>
          <a:bodyPr vert="horz" wrap="none" lIns="91440" tIns="45720" rIns="91440" bIns="45720" rtlCol="0" anchor="ctr"/>
          <a:lstStyle>
            <a:lvl1pPr algn="r">
              <a:defRPr sz="1100" b="1">
                <a:solidFill>
                  <a:schemeClr val="tx1"/>
                </a:solidFill>
                <a:latin typeface="+mn-lt"/>
              </a:defRPr>
            </a:lvl1pPr>
          </a:lstStyle>
          <a:p>
            <a:fld id="{584EAAFE-CFE5-40AD-8E95-5BFF290DC5CF}" type="slidenum">
              <a:rPr kumimoji="1" lang="ja-JP" altLang="en-US" smtClean="0"/>
              <a:pPr/>
              <a:t>‹#›</a:t>
            </a:fld>
            <a:endParaRPr kumimoji="1" lang="ja-JP" altLang="en-US" dirty="0"/>
          </a:p>
        </p:txBody>
      </p:sp>
      <p:sp>
        <p:nvSpPr>
          <p:cNvPr id="7" name="テキスト ボックス 6">
            <a:extLst>
              <a:ext uri="{FF2B5EF4-FFF2-40B4-BE49-F238E27FC236}">
                <a16:creationId xmlns:a16="http://schemas.microsoft.com/office/drawing/2014/main" id="{F0D52A29-56AB-408C-80FF-70FF0C1F164A}"/>
              </a:ext>
            </a:extLst>
          </p:cNvPr>
          <p:cNvSpPr txBox="1"/>
          <p:nvPr userDrawn="1"/>
        </p:nvSpPr>
        <p:spPr>
          <a:xfrm>
            <a:off x="8670890" y="6356350"/>
            <a:ext cx="293793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  </a:t>
            </a:r>
          </a:p>
          <a:p>
            <a:pPr algn="r"/>
            <a:r>
              <a:rPr lang="en-US" altLang="ja-JP" sz="800" dirty="0">
                <a:solidFill>
                  <a:schemeClr val="bg1">
                    <a:lumMod val="75000"/>
                  </a:schemeClr>
                </a:solidFill>
              </a:rPr>
              <a:t>© Yokogawa Electric Corporation</a:t>
            </a:r>
          </a:p>
        </p:txBody>
      </p:sp>
    </p:spTree>
    <p:extLst>
      <p:ext uri="{BB962C8B-B14F-4D97-AF65-F5344CB8AC3E}">
        <p14:creationId xmlns:p14="http://schemas.microsoft.com/office/powerpoint/2010/main" val="28504378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17" r:id="rId3"/>
    <p:sldLayoutId id="2147483803" r:id="rId4"/>
    <p:sldLayoutId id="2147483819" r:id="rId5"/>
    <p:sldLayoutId id="2147483820" r:id="rId6"/>
    <p:sldLayoutId id="2147483821" r:id="rId7"/>
    <p:sldLayoutId id="2147483822" r:id="rId8"/>
    <p:sldLayoutId id="2147483823" r:id="rId9"/>
    <p:sldLayoutId id="2147483824" r:id="rId10"/>
    <p:sldLayoutId id="2147483825" r:id="rId11"/>
    <p:sldLayoutId id="2147483826" r:id="rId12"/>
    <p:sldLayoutId id="2147483827" r:id="rId13"/>
    <p:sldLayoutId id="2147483828" r:id="rId14"/>
    <p:sldLayoutId id="2147483829" r:id="rId15"/>
    <p:sldLayoutId id="2147483830" r:id="rId16"/>
    <p:sldLayoutId id="2147483802" r:id="rId17"/>
    <p:sldLayoutId id="2147483763" r:id="rId18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jpeg"/><Relationship Id="rId3" Type="http://schemas.openxmlformats.org/officeDocument/2006/relationships/image" Target="../media/image17.png"/><Relationship Id="rId7" Type="http://schemas.openxmlformats.org/officeDocument/2006/relationships/image" Target="../media/image30.jpeg"/><Relationship Id="rId12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9.jpeg"/><Relationship Id="rId11" Type="http://schemas.openxmlformats.org/officeDocument/2006/relationships/image" Target="../media/image34.jpeg"/><Relationship Id="rId5" Type="http://schemas.openxmlformats.org/officeDocument/2006/relationships/image" Target="../media/image28.png"/><Relationship Id="rId10" Type="http://schemas.openxmlformats.org/officeDocument/2006/relationships/image" Target="../media/image33.jpeg"/><Relationship Id="rId4" Type="http://schemas.openxmlformats.org/officeDocument/2006/relationships/image" Target="../media/image27.emf"/><Relationship Id="rId9" Type="http://schemas.openxmlformats.org/officeDocument/2006/relationships/image" Target="../media/image3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9.jpg"/><Relationship Id="rId4" Type="http://schemas.openxmlformats.org/officeDocument/2006/relationships/image" Target="../media/image38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hyperlink" Target="mailto:seungbae.jung@yokogawa.com" TargetMode="External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5.png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png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4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g"/><Relationship Id="rId3" Type="http://schemas.openxmlformats.org/officeDocument/2006/relationships/image" Target="../media/image8.jpeg"/><Relationship Id="rId7" Type="http://schemas.openxmlformats.org/officeDocument/2006/relationships/image" Target="../media/image12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1.jpeg"/><Relationship Id="rId5" Type="http://schemas.openxmlformats.org/officeDocument/2006/relationships/image" Target="../media/image10.jpeg"/><Relationship Id="rId4" Type="http://schemas.openxmlformats.org/officeDocument/2006/relationships/image" Target="../media/image9.jpeg"/><Relationship Id="rId9" Type="http://schemas.openxmlformats.org/officeDocument/2006/relationships/image" Target="../media/image1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KakaoTalk_20250207_135803123.mp4" TargetMode="External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mailto:seongwoo.bae@yokogawa.com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7.png"/><Relationship Id="rId4" Type="http://schemas.openxmlformats.org/officeDocument/2006/relationships/image" Target="../media/image24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2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E0E8154-6835-4794-A3BF-72966F09CA1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Top Gun Project</a:t>
            </a:r>
            <a:br>
              <a:rPr lang="en-US" altLang="ko-KR" dirty="0"/>
            </a:br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0436B62-1A85-40B2-A838-EFFD79A661C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7AE047-D1BB-4677-A72A-A9DFC9868536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8EDBCE-B7EA-4FEF-B802-84E4396E7E0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ko-KR" dirty="0"/>
              <a:t>2025-02-18</a:t>
            </a:r>
          </a:p>
        </p:txBody>
      </p:sp>
    </p:spTree>
    <p:extLst>
      <p:ext uri="{BB962C8B-B14F-4D97-AF65-F5344CB8AC3E}">
        <p14:creationId xmlns:p14="http://schemas.microsoft.com/office/powerpoint/2010/main" val="164352207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10</a:t>
            </a:fld>
            <a:endParaRPr kumimoji="1" lang="ja-JP" altLang="en-US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 – H/W</a:t>
            </a:r>
            <a:endParaRPr lang="ko-KR" altLang="en-US" dirty="0"/>
          </a:p>
        </p:txBody>
      </p:sp>
      <p:cxnSp>
        <p:nvCxnSpPr>
          <p:cNvPr id="80" name="꺾인 연결선 70">
            <a:extLst>
              <a:ext uri="{FF2B5EF4-FFF2-40B4-BE49-F238E27FC236}">
                <a16:creationId xmlns:a16="http://schemas.microsoft.com/office/drawing/2014/main" id="{E1D1EF97-5421-6D0E-655B-035156C6FAF6}"/>
              </a:ext>
            </a:extLst>
          </p:cNvPr>
          <p:cNvCxnSpPr>
            <a:cxnSpLocks/>
            <a:endCxn id="146" idx="1"/>
          </p:cNvCxnSpPr>
          <p:nvPr/>
        </p:nvCxnSpPr>
        <p:spPr>
          <a:xfrm>
            <a:off x="1519935" y="3227488"/>
            <a:ext cx="635859" cy="336203"/>
          </a:xfrm>
          <a:prstGeom prst="bentConnector3">
            <a:avLst>
              <a:gd name="adj1" fmla="val -2826"/>
            </a:avLst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1" name="그림 80">
            <a:extLst>
              <a:ext uri="{FF2B5EF4-FFF2-40B4-BE49-F238E27FC236}">
                <a16:creationId xmlns:a16="http://schemas.microsoft.com/office/drawing/2014/main" id="{404F3DC7-65A2-812C-D287-79D5813F6FD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1995" y="917763"/>
            <a:ext cx="6622616" cy="4636950"/>
          </a:xfrm>
          <a:prstGeom prst="rect">
            <a:avLst/>
          </a:prstGeom>
        </p:spPr>
      </p:pic>
      <p:sp>
        <p:nvSpPr>
          <p:cNvPr id="83" name="직사각형 82">
            <a:extLst>
              <a:ext uri="{FF2B5EF4-FFF2-40B4-BE49-F238E27FC236}">
                <a16:creationId xmlns:a16="http://schemas.microsoft.com/office/drawing/2014/main" id="{E8BC37FF-4A12-0603-FFB2-DCA9CEA3A6B2}"/>
              </a:ext>
            </a:extLst>
          </p:cNvPr>
          <p:cNvSpPr/>
          <p:nvPr/>
        </p:nvSpPr>
        <p:spPr>
          <a:xfrm>
            <a:off x="333058" y="1844550"/>
            <a:ext cx="3023180" cy="3964012"/>
          </a:xfrm>
          <a:prstGeom prst="rect">
            <a:avLst/>
          </a:pr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84" name="직사각형 83">
            <a:extLst>
              <a:ext uri="{FF2B5EF4-FFF2-40B4-BE49-F238E27FC236}">
                <a16:creationId xmlns:a16="http://schemas.microsoft.com/office/drawing/2014/main" id="{9ED8BDF2-BBF5-4907-1BDB-C1D1CA9121F2}"/>
              </a:ext>
            </a:extLst>
          </p:cNvPr>
          <p:cNvSpPr/>
          <p:nvPr/>
        </p:nvSpPr>
        <p:spPr>
          <a:xfrm>
            <a:off x="3356238" y="4569319"/>
            <a:ext cx="34933" cy="267317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7030A0"/>
              </a:solidFill>
              <a:latin typeface="Arial"/>
            </a:endParaRPr>
          </a:p>
        </p:txBody>
      </p:sp>
      <p:grpSp>
        <p:nvGrpSpPr>
          <p:cNvPr id="85" name="그룹 84">
            <a:extLst>
              <a:ext uri="{FF2B5EF4-FFF2-40B4-BE49-F238E27FC236}">
                <a16:creationId xmlns:a16="http://schemas.microsoft.com/office/drawing/2014/main" id="{0DFB002C-D25C-B68A-D09B-326775687977}"/>
              </a:ext>
            </a:extLst>
          </p:cNvPr>
          <p:cNvGrpSpPr/>
          <p:nvPr/>
        </p:nvGrpSpPr>
        <p:grpSpPr>
          <a:xfrm>
            <a:off x="817148" y="2234215"/>
            <a:ext cx="971788" cy="650892"/>
            <a:chOff x="817148" y="2234215"/>
            <a:chExt cx="971788" cy="650892"/>
          </a:xfrm>
        </p:grpSpPr>
        <p:pic>
          <p:nvPicPr>
            <p:cNvPr id="86" name="그림 85">
              <a:extLst>
                <a:ext uri="{FF2B5EF4-FFF2-40B4-BE49-F238E27FC236}">
                  <a16:creationId xmlns:a16="http://schemas.microsoft.com/office/drawing/2014/main" id="{9FB61DCB-FBF0-3D9C-DF0E-60423E50FA1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817148" y="2234215"/>
              <a:ext cx="971788" cy="414439"/>
            </a:xfrm>
            <a:prstGeom prst="rect">
              <a:avLst/>
            </a:prstGeom>
          </p:spPr>
        </p:pic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8EF1077-2980-D6D5-81E1-1924FFD10943}"/>
                </a:ext>
              </a:extLst>
            </p:cNvPr>
            <p:cNvSpPr txBox="1"/>
            <p:nvPr/>
          </p:nvSpPr>
          <p:spPr>
            <a:xfrm>
              <a:off x="901700" y="2669663"/>
              <a:ext cx="802684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Industrial PC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</p:grpSp>
      <p:cxnSp>
        <p:nvCxnSpPr>
          <p:cNvPr id="88" name="꺾인 연결선 9">
            <a:extLst>
              <a:ext uri="{FF2B5EF4-FFF2-40B4-BE49-F238E27FC236}">
                <a16:creationId xmlns:a16="http://schemas.microsoft.com/office/drawing/2014/main" id="{FB02CB58-FE32-ECC4-5E09-E461C77A806C}"/>
              </a:ext>
            </a:extLst>
          </p:cNvPr>
          <p:cNvCxnSpPr>
            <a:cxnSpLocks/>
            <a:stCxn id="128" idx="2"/>
            <a:endCxn id="108" idx="1"/>
          </p:cNvCxnSpPr>
          <p:nvPr/>
        </p:nvCxnSpPr>
        <p:spPr>
          <a:xfrm rot="16200000" flipH="1">
            <a:off x="954502" y="3470865"/>
            <a:ext cx="1522973" cy="941250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꺾인 연결선 70">
            <a:extLst>
              <a:ext uri="{FF2B5EF4-FFF2-40B4-BE49-F238E27FC236}">
                <a16:creationId xmlns:a16="http://schemas.microsoft.com/office/drawing/2014/main" id="{7158B3D3-8F89-D131-4236-16A9736F9937}"/>
              </a:ext>
            </a:extLst>
          </p:cNvPr>
          <p:cNvCxnSpPr>
            <a:cxnSpLocks/>
            <a:stCxn id="127" idx="2"/>
            <a:endCxn id="111" idx="1"/>
          </p:cNvCxnSpPr>
          <p:nvPr/>
        </p:nvCxnSpPr>
        <p:spPr>
          <a:xfrm rot="16200000" flipH="1">
            <a:off x="492853" y="3518855"/>
            <a:ext cx="2447701" cy="1247481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2C8D25DB-1045-88E0-BE7B-D4C5C9A985CD}"/>
              </a:ext>
            </a:extLst>
          </p:cNvPr>
          <p:cNvCxnSpPr>
            <a:cxnSpLocks/>
            <a:endCxn id="102" idx="1"/>
          </p:cNvCxnSpPr>
          <p:nvPr/>
        </p:nvCxnSpPr>
        <p:spPr>
          <a:xfrm>
            <a:off x="1833336" y="2458467"/>
            <a:ext cx="393249" cy="0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TextBox 90">
            <a:extLst>
              <a:ext uri="{FF2B5EF4-FFF2-40B4-BE49-F238E27FC236}">
                <a16:creationId xmlns:a16="http://schemas.microsoft.com/office/drawing/2014/main" id="{7BBE13F4-751F-AFEB-A900-58DCE42B9986}"/>
              </a:ext>
            </a:extLst>
          </p:cNvPr>
          <p:cNvSpPr txBox="1"/>
          <p:nvPr/>
        </p:nvSpPr>
        <p:spPr>
          <a:xfrm>
            <a:off x="2145650" y="2553243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2" name="꺾인 연결선 70">
            <a:extLst>
              <a:ext uri="{FF2B5EF4-FFF2-40B4-BE49-F238E27FC236}">
                <a16:creationId xmlns:a16="http://schemas.microsoft.com/office/drawing/2014/main" id="{0570497A-34CA-9F09-05AD-0AB00C7AF717}"/>
              </a:ext>
            </a:extLst>
          </p:cNvPr>
          <p:cNvCxnSpPr>
            <a:cxnSpLocks/>
            <a:stCxn id="129" idx="2"/>
            <a:endCxn id="125" idx="1"/>
          </p:cNvCxnSpPr>
          <p:nvPr/>
        </p:nvCxnSpPr>
        <p:spPr>
          <a:xfrm rot="16200000" flipH="1">
            <a:off x="1202604" y="3375162"/>
            <a:ext cx="953881" cy="563563"/>
          </a:xfrm>
          <a:prstGeom prst="bentConnector2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F03E46FD-BC39-63F7-1BF3-9FCE346136B0}"/>
              </a:ext>
            </a:extLst>
          </p:cNvPr>
          <p:cNvSpPr txBox="1"/>
          <p:nvPr/>
        </p:nvSpPr>
        <p:spPr>
          <a:xfrm>
            <a:off x="592208" y="1704172"/>
            <a:ext cx="923757" cy="19566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lang="en-US" altLang="ko-KR" sz="1200" dirty="0">
                <a:solidFill>
                  <a:srgbClr val="000000"/>
                </a:solidFill>
                <a:latin typeface="Arial"/>
                <a:ea typeface="Meiryo UI"/>
              </a:rPr>
              <a:t>Power Rack</a:t>
            </a:r>
            <a:endParaRPr kumimoji="1" lang="ko-KR" altLang="en-US" sz="12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94" name="직선 연결선 93">
            <a:extLst>
              <a:ext uri="{FF2B5EF4-FFF2-40B4-BE49-F238E27FC236}">
                <a16:creationId xmlns:a16="http://schemas.microsoft.com/office/drawing/2014/main" id="{5E33EBF0-B058-8BB7-A3AE-C3A00F730CC6}"/>
              </a:ext>
            </a:extLst>
          </p:cNvPr>
          <p:cNvCxnSpPr>
            <a:cxnSpLocks/>
            <a:stCxn id="111" idx="3"/>
            <a:endCxn id="95" idx="1"/>
          </p:cNvCxnSpPr>
          <p:nvPr/>
        </p:nvCxnSpPr>
        <p:spPr>
          <a:xfrm flipV="1">
            <a:off x="2660921" y="5366446"/>
            <a:ext cx="684560" cy="1"/>
          </a:xfrm>
          <a:prstGeom prst="line">
            <a:avLst/>
          </a:prstGeom>
          <a:ln w="1905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5" name="직사각형 94">
            <a:extLst>
              <a:ext uri="{FF2B5EF4-FFF2-40B4-BE49-F238E27FC236}">
                <a16:creationId xmlns:a16="http://schemas.microsoft.com/office/drawing/2014/main" id="{9CC65EDE-717C-B7E1-08BD-EFF5847FF482}"/>
              </a:ext>
            </a:extLst>
          </p:cNvPr>
          <p:cNvSpPr/>
          <p:nvPr/>
        </p:nvSpPr>
        <p:spPr>
          <a:xfrm>
            <a:off x="3345481" y="5232787"/>
            <a:ext cx="34933" cy="26731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chemeClr val="accent2">
                  <a:lumMod val="75000"/>
                </a:schemeClr>
              </a:solidFill>
              <a:latin typeface="Arial"/>
            </a:endParaRPr>
          </a:p>
        </p:txBody>
      </p: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5E373835-3996-DC08-E637-95409627AEC1}"/>
              </a:ext>
            </a:extLst>
          </p:cNvPr>
          <p:cNvCxnSpPr>
            <a:cxnSpLocks/>
            <a:stCxn id="102" idx="3"/>
            <a:endCxn id="99" idx="1"/>
          </p:cNvCxnSpPr>
          <p:nvPr/>
        </p:nvCxnSpPr>
        <p:spPr>
          <a:xfrm flipV="1">
            <a:off x="2695335" y="2458466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TextBox 96">
            <a:extLst>
              <a:ext uri="{FF2B5EF4-FFF2-40B4-BE49-F238E27FC236}">
                <a16:creationId xmlns:a16="http://schemas.microsoft.com/office/drawing/2014/main" id="{70E91C90-5B63-90C4-1449-EA835D2A6675}"/>
              </a:ext>
            </a:extLst>
          </p:cNvPr>
          <p:cNvSpPr txBox="1"/>
          <p:nvPr/>
        </p:nvSpPr>
        <p:spPr>
          <a:xfrm>
            <a:off x="3366373" y="5269140"/>
            <a:ext cx="896554" cy="211764"/>
          </a:xfrm>
          <a:prstGeom prst="rect">
            <a:avLst/>
          </a:prstGeom>
          <a:noFill/>
          <a:ln>
            <a:noFill/>
          </a:ln>
        </p:spPr>
        <p:txBody>
          <a:bodyPr wrap="none" rtlCol="0" anchor="b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rgbClr val="FFC000"/>
                </a:solidFill>
                <a:latin typeface="Arial"/>
                <a:ea typeface="Meiryo UI"/>
              </a:rPr>
              <a:t>Temp(8CH)</a:t>
            </a:r>
            <a:endParaRPr kumimoji="1" lang="ko-KR" altLang="en-US" sz="800" dirty="0">
              <a:solidFill>
                <a:srgbClr val="FFC000"/>
              </a:solidFill>
              <a:latin typeface="Arial"/>
            </a:endParaRPr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7A6B7EC8-4A1E-A560-1ED4-545E8BC64021}"/>
              </a:ext>
            </a:extLst>
          </p:cNvPr>
          <p:cNvSpPr txBox="1"/>
          <p:nvPr/>
        </p:nvSpPr>
        <p:spPr>
          <a:xfrm>
            <a:off x="3313153" y="4728811"/>
            <a:ext cx="1585595" cy="448119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Current (</a:t>
            </a:r>
            <a:r>
              <a:rPr kumimoji="1" lang="en-US" altLang="ko-KR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Low Voltage(12V, 3CH)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FF0000"/>
                </a:solidFill>
                <a:latin typeface="Arial"/>
                <a:ea typeface="Meiryo UI"/>
              </a:rPr>
              <a:t>High Volage(800V, 3CH)</a:t>
            </a:r>
            <a:endParaRPr kumimoji="1" lang="ko-KR" altLang="en-US" sz="800" dirty="0">
              <a:solidFill>
                <a:srgbClr val="FF0000"/>
              </a:solidFill>
              <a:latin typeface="Arial"/>
            </a:endParaRPr>
          </a:p>
        </p:txBody>
      </p:sp>
      <p:sp>
        <p:nvSpPr>
          <p:cNvPr id="99" name="직사각형 98">
            <a:extLst>
              <a:ext uri="{FF2B5EF4-FFF2-40B4-BE49-F238E27FC236}">
                <a16:creationId xmlns:a16="http://schemas.microsoft.com/office/drawing/2014/main" id="{A04CF2E0-B35B-5754-091B-DE7E034B761D}"/>
              </a:ext>
            </a:extLst>
          </p:cNvPr>
          <p:cNvSpPr/>
          <p:nvPr/>
        </p:nvSpPr>
        <p:spPr>
          <a:xfrm>
            <a:off x="3343069" y="2324807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11DC37FC-F4B8-FF75-D0CD-681DFD3B00A0}"/>
              </a:ext>
            </a:extLst>
          </p:cNvPr>
          <p:cNvSpPr txBox="1"/>
          <p:nvPr/>
        </p:nvSpPr>
        <p:spPr>
          <a:xfrm>
            <a:off x="3371062" y="2153167"/>
            <a:ext cx="1670950" cy="298124"/>
          </a:xfrm>
          <a:prstGeom prst="rect">
            <a:avLst/>
          </a:prstGeom>
          <a:noFill/>
        </p:spPr>
        <p:txBody>
          <a:bodyPr wrap="none" rtlCol="0" anchor="ctr" anchorCtr="0">
            <a:noAutofit/>
          </a:bodyPr>
          <a:lstStyle/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Group Control(6CH, 12V)</a:t>
            </a:r>
          </a:p>
          <a:p>
            <a:pPr defTabSz="914400">
              <a:defRPr/>
            </a:pPr>
            <a:r>
              <a:rPr kumimoji="1" lang="en-US" altLang="ko-KR" sz="800" dirty="0">
                <a:solidFill>
                  <a:srgbClr val="00B050"/>
                </a:solidFill>
                <a:latin typeface="Arial"/>
                <a:ea typeface="Meiryo UI"/>
              </a:rPr>
              <a:t>Dis-charge Relay(3CH, 12V)</a:t>
            </a:r>
            <a:endParaRPr kumimoji="1" lang="ko-KR" altLang="en-US" sz="800" dirty="0">
              <a:solidFill>
                <a:srgbClr val="00B050"/>
              </a:solidFill>
              <a:latin typeface="Arial"/>
            </a:endParaRPr>
          </a:p>
        </p:txBody>
      </p:sp>
      <p:cxnSp>
        <p:nvCxnSpPr>
          <p:cNvPr id="101" name="직선 연결선 100">
            <a:extLst>
              <a:ext uri="{FF2B5EF4-FFF2-40B4-BE49-F238E27FC236}">
                <a16:creationId xmlns:a16="http://schemas.microsoft.com/office/drawing/2014/main" id="{F060E2BD-BB6F-6904-E714-F3E157001400}"/>
              </a:ext>
            </a:extLst>
          </p:cNvPr>
          <p:cNvCxnSpPr>
            <a:cxnSpLocks/>
            <a:stCxn id="108" idx="3"/>
            <a:endCxn id="84" idx="1"/>
          </p:cNvCxnSpPr>
          <p:nvPr/>
        </p:nvCxnSpPr>
        <p:spPr>
          <a:xfrm>
            <a:off x="2814751" y="4702977"/>
            <a:ext cx="541487" cy="1"/>
          </a:xfrm>
          <a:prstGeom prst="line">
            <a:avLst/>
          </a:prstGeom>
          <a:ln w="19050"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" name="그림 101">
            <a:extLst>
              <a:ext uri="{FF2B5EF4-FFF2-40B4-BE49-F238E27FC236}">
                <a16:creationId xmlns:a16="http://schemas.microsoft.com/office/drawing/2014/main" id="{FB52CAF5-FE76-4134-EAF2-00250D6B0AD7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6584" y="2310815"/>
            <a:ext cx="468751" cy="295304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1BCF641B-C695-7910-063C-7DF4F14F11E7}"/>
              </a:ext>
            </a:extLst>
          </p:cNvPr>
          <p:cNvSpPr txBox="1"/>
          <p:nvPr/>
        </p:nvSpPr>
        <p:spPr>
          <a:xfrm>
            <a:off x="1870161" y="2485960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pic>
        <p:nvPicPr>
          <p:cNvPr id="104" name="Picture 6" descr="넷기어 GS316 [스위칭허브/16포트/1000Mbps] / 디바이스마트">
            <a:extLst>
              <a:ext uri="{FF2B5EF4-FFF2-40B4-BE49-F238E27FC236}">
                <a16:creationId xmlns:a16="http://schemas.microsoft.com/office/drawing/2014/main" id="{7A8C820E-1E85-522C-CF8E-1D2A55CDE6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576" b="37111"/>
          <a:stretch/>
        </p:blipFill>
        <p:spPr bwMode="auto">
          <a:xfrm>
            <a:off x="818944" y="3055971"/>
            <a:ext cx="963968" cy="234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" name="TextBox 104">
            <a:extLst>
              <a:ext uri="{FF2B5EF4-FFF2-40B4-BE49-F238E27FC236}">
                <a16:creationId xmlns:a16="http://schemas.microsoft.com/office/drawing/2014/main" id="{3D2B70D0-4D9A-B088-E5D6-87618D1F8127}"/>
              </a:ext>
            </a:extLst>
          </p:cNvPr>
          <p:cNvSpPr txBox="1"/>
          <p:nvPr/>
        </p:nvSpPr>
        <p:spPr>
          <a:xfrm>
            <a:off x="1057987" y="3354343"/>
            <a:ext cx="556499" cy="114663"/>
          </a:xfrm>
          <a:prstGeom prst="rect">
            <a:avLst/>
          </a:prstGeom>
          <a:solidFill>
            <a:schemeClr val="bg1"/>
          </a:solidFill>
        </p:spPr>
        <p:txBody>
          <a:bodyPr wrap="square" rtlCol="0" anchor="ctr">
            <a:spAutoFit/>
          </a:bodyPr>
          <a:lstStyle/>
          <a:p>
            <a:pPr algn="ctr" defTabSz="914400">
              <a:defRPr/>
            </a:pPr>
            <a:r>
              <a:rPr kumimoji="1" lang="en-US" altLang="ko-KR" sz="600" dirty="0">
                <a:solidFill>
                  <a:schemeClr val="bg1">
                    <a:lumMod val="65000"/>
                  </a:schemeClr>
                </a:solidFill>
                <a:latin typeface="Arial"/>
                <a:ea typeface="Meiryo UI"/>
              </a:rPr>
              <a:t>Ethernet</a:t>
            </a:r>
            <a:endParaRPr kumimoji="1" lang="ko-KR" altLang="en-US" sz="600" dirty="0">
              <a:solidFill>
                <a:schemeClr val="bg1">
                  <a:lumMod val="65000"/>
                </a:schemeClr>
              </a:solidFill>
              <a:latin typeface="Arial"/>
            </a:endParaRPr>
          </a:p>
        </p:txBody>
      </p:sp>
      <p:grpSp>
        <p:nvGrpSpPr>
          <p:cNvPr id="109" name="그룹 108">
            <a:extLst>
              <a:ext uri="{FF2B5EF4-FFF2-40B4-BE49-F238E27FC236}">
                <a16:creationId xmlns:a16="http://schemas.microsoft.com/office/drawing/2014/main" id="{EDEB9E3E-3BDB-1FA5-6ABF-F0FA7A8D155E}"/>
              </a:ext>
            </a:extLst>
          </p:cNvPr>
          <p:cNvGrpSpPr/>
          <p:nvPr/>
        </p:nvGrpSpPr>
        <p:grpSpPr>
          <a:xfrm>
            <a:off x="1913078" y="5137598"/>
            <a:ext cx="1175209" cy="649036"/>
            <a:chOff x="1731080" y="3978811"/>
            <a:chExt cx="1175209" cy="649036"/>
          </a:xfrm>
        </p:grpSpPr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6D8B7BAE-D290-D86D-F5CF-30A830B51987}"/>
                </a:ext>
              </a:extLst>
            </p:cNvPr>
            <p:cNvSpPr txBox="1"/>
            <p:nvPr/>
          </p:nvSpPr>
          <p:spPr>
            <a:xfrm>
              <a:off x="1731080" y="4412403"/>
              <a:ext cx="117520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914400">
                <a:defRPr/>
              </a:pPr>
              <a:r>
                <a:rPr kumimoji="1" lang="en-US" altLang="ko-KR" sz="800" dirty="0">
                  <a:solidFill>
                    <a:srgbClr val="000000"/>
                  </a:solidFill>
                  <a:latin typeface="Arial"/>
                  <a:ea typeface="Meiryo UI"/>
                </a:rPr>
                <a:t>VZ20X</a:t>
              </a:r>
              <a:endParaRPr kumimoji="1" lang="ko-KR" altLang="en-US" sz="800" dirty="0">
                <a:solidFill>
                  <a:srgbClr val="000000"/>
                </a:solidFill>
                <a:latin typeface="Arial"/>
              </a:endParaRPr>
            </a:p>
          </p:txBody>
        </p:sp>
        <p:pic>
          <p:nvPicPr>
            <p:cNvPr id="111" name="Picture 6" descr="추가 제품 이미지 1">
              <a:extLst>
                <a:ext uri="{FF2B5EF4-FFF2-40B4-BE49-F238E27FC236}">
                  <a16:creationId xmlns:a16="http://schemas.microsoft.com/office/drawing/2014/main" id="{0DECD44D-C838-23AD-3D04-FA1430D7D97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679" t="59" r="25286" b="-1"/>
            <a:stretch/>
          </p:blipFill>
          <p:spPr bwMode="auto">
            <a:xfrm>
              <a:off x="2158446" y="3978811"/>
              <a:ext cx="320477" cy="4576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12" name="연결선: 구부러짐 111">
            <a:extLst>
              <a:ext uri="{FF2B5EF4-FFF2-40B4-BE49-F238E27FC236}">
                <a16:creationId xmlns:a16="http://schemas.microsoft.com/office/drawing/2014/main" id="{F2A4EDBF-E918-7255-14CE-83EED99F4623}"/>
              </a:ext>
            </a:extLst>
          </p:cNvPr>
          <p:cNvCxnSpPr>
            <a:cxnSpLocks/>
            <a:stCxn id="131" idx="3"/>
            <a:endCxn id="113" idx="2"/>
          </p:cNvCxnSpPr>
          <p:nvPr/>
        </p:nvCxnSpPr>
        <p:spPr>
          <a:xfrm flipV="1">
            <a:off x="7421619" y="1440248"/>
            <a:ext cx="1717379" cy="3580332"/>
          </a:xfrm>
          <a:prstGeom prst="curvedConnector2">
            <a:avLst/>
          </a:prstGeom>
          <a:ln w="19050">
            <a:solidFill>
              <a:schemeClr val="accent6">
                <a:lumMod val="75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사각형: 둥근 모서리 112">
            <a:extLst>
              <a:ext uri="{FF2B5EF4-FFF2-40B4-BE49-F238E27FC236}">
                <a16:creationId xmlns:a16="http://schemas.microsoft.com/office/drawing/2014/main" id="{4F15FABD-5E16-BEFA-E332-9B96FCC71449}"/>
              </a:ext>
            </a:extLst>
          </p:cNvPr>
          <p:cNvSpPr/>
          <p:nvPr/>
        </p:nvSpPr>
        <p:spPr>
          <a:xfrm>
            <a:off x="8881196" y="1183818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4" name="사각형: 둥근 모서리 113">
            <a:extLst>
              <a:ext uri="{FF2B5EF4-FFF2-40B4-BE49-F238E27FC236}">
                <a16:creationId xmlns:a16="http://schemas.microsoft.com/office/drawing/2014/main" id="{FC6E7018-5A45-D998-42EC-34A0A97E7AE6}"/>
              </a:ext>
            </a:extLst>
          </p:cNvPr>
          <p:cNvSpPr/>
          <p:nvPr/>
        </p:nvSpPr>
        <p:spPr>
          <a:xfrm>
            <a:off x="8881192" y="2714410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5" name="사각형: 둥근 모서리 114">
            <a:extLst>
              <a:ext uri="{FF2B5EF4-FFF2-40B4-BE49-F238E27FC236}">
                <a16:creationId xmlns:a16="http://schemas.microsoft.com/office/drawing/2014/main" id="{3E4EB848-85CF-94E5-BDEF-CAF42C73DC34}"/>
              </a:ext>
            </a:extLst>
          </p:cNvPr>
          <p:cNvSpPr/>
          <p:nvPr/>
        </p:nvSpPr>
        <p:spPr>
          <a:xfrm>
            <a:off x="8881196" y="4246152"/>
            <a:ext cx="515603" cy="256430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16" name="연결선: 구부러짐 115">
            <a:extLst>
              <a:ext uri="{FF2B5EF4-FFF2-40B4-BE49-F238E27FC236}">
                <a16:creationId xmlns:a16="http://schemas.microsoft.com/office/drawing/2014/main" id="{6B858047-8872-2420-1EF7-5994D43EECAC}"/>
              </a:ext>
            </a:extLst>
          </p:cNvPr>
          <p:cNvCxnSpPr>
            <a:cxnSpLocks/>
            <a:stCxn id="140" idx="3"/>
            <a:endCxn id="131" idx="1"/>
          </p:cNvCxnSpPr>
          <p:nvPr/>
        </p:nvCxnSpPr>
        <p:spPr>
          <a:xfrm>
            <a:off x="3371780" y="2993421"/>
            <a:ext cx="2928449" cy="2027159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연결선: 구부러짐 116">
            <a:extLst>
              <a:ext uri="{FF2B5EF4-FFF2-40B4-BE49-F238E27FC236}">
                <a16:creationId xmlns:a16="http://schemas.microsoft.com/office/drawing/2014/main" id="{819D48F5-C563-B25C-C132-9590DC647D11}"/>
              </a:ext>
            </a:extLst>
          </p:cNvPr>
          <p:cNvCxnSpPr>
            <a:cxnSpLocks/>
            <a:stCxn id="99" idx="3"/>
            <a:endCxn id="118" idx="1"/>
          </p:cNvCxnSpPr>
          <p:nvPr/>
        </p:nvCxnSpPr>
        <p:spPr>
          <a:xfrm flipV="1">
            <a:off x="3378002" y="1615398"/>
            <a:ext cx="8205538" cy="843068"/>
          </a:xfrm>
          <a:prstGeom prst="curvedConnector3">
            <a:avLst>
              <a:gd name="adj1" fmla="val 50000"/>
            </a:avLst>
          </a:prstGeom>
          <a:ln w="19050">
            <a:solidFill>
              <a:srgbClr val="00B05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8" name="사각형: 둥근 모서리 117">
            <a:extLst>
              <a:ext uri="{FF2B5EF4-FFF2-40B4-BE49-F238E27FC236}">
                <a16:creationId xmlns:a16="http://schemas.microsoft.com/office/drawing/2014/main" id="{F2DC080C-B053-45D7-89F8-471DEDE1A8EB}"/>
              </a:ext>
            </a:extLst>
          </p:cNvPr>
          <p:cNvSpPr/>
          <p:nvPr/>
        </p:nvSpPr>
        <p:spPr>
          <a:xfrm>
            <a:off x="11583540" y="1365543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9" name="사각형: 둥근 모서리 118">
            <a:extLst>
              <a:ext uri="{FF2B5EF4-FFF2-40B4-BE49-F238E27FC236}">
                <a16:creationId xmlns:a16="http://schemas.microsoft.com/office/drawing/2014/main" id="{31965B2B-CD7B-9D29-A0F0-7ABBA83EC126}"/>
              </a:ext>
            </a:extLst>
          </p:cNvPr>
          <p:cNvSpPr/>
          <p:nvPr/>
        </p:nvSpPr>
        <p:spPr>
          <a:xfrm>
            <a:off x="11590159" y="2905354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0" name="사각형: 둥근 모서리 119">
            <a:extLst>
              <a:ext uri="{FF2B5EF4-FFF2-40B4-BE49-F238E27FC236}">
                <a16:creationId xmlns:a16="http://schemas.microsoft.com/office/drawing/2014/main" id="{8ED923CD-EA7F-7B0A-4DE2-CACB8101CA2C}"/>
              </a:ext>
            </a:extLst>
          </p:cNvPr>
          <p:cNvSpPr/>
          <p:nvPr/>
        </p:nvSpPr>
        <p:spPr>
          <a:xfrm>
            <a:off x="11583540" y="4433690"/>
            <a:ext cx="264586" cy="499709"/>
          </a:xfrm>
          <a:prstGeom prst="roundRect">
            <a:avLst/>
          </a:prstGeom>
          <a:noFill/>
          <a:ln w="190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1" name="연결선: 구부러짐 120">
            <a:extLst>
              <a:ext uri="{FF2B5EF4-FFF2-40B4-BE49-F238E27FC236}">
                <a16:creationId xmlns:a16="http://schemas.microsoft.com/office/drawing/2014/main" id="{B54220E0-7CCC-C872-948A-9A61E6560828}"/>
              </a:ext>
            </a:extLst>
          </p:cNvPr>
          <p:cNvCxnSpPr>
            <a:cxnSpLocks/>
            <a:stCxn id="125" idx="3"/>
          </p:cNvCxnSpPr>
          <p:nvPr/>
        </p:nvCxnSpPr>
        <p:spPr>
          <a:xfrm flipV="1">
            <a:off x="3061085" y="2524601"/>
            <a:ext cx="2824871" cy="1609284"/>
          </a:xfrm>
          <a:prstGeom prst="curvedConnector3">
            <a:avLst>
              <a:gd name="adj1" fmla="val 50000"/>
            </a:avLst>
          </a:prstGeom>
          <a:ln w="19050">
            <a:solidFill>
              <a:schemeClr val="bg2">
                <a:lumMod val="50000"/>
              </a:schemeClr>
            </a:solidFill>
            <a:prstDash val="dash"/>
            <a:headEnd type="none" w="med" len="med"/>
            <a:tailEnd type="diamon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연결선: 구부러짐 121">
            <a:extLst>
              <a:ext uri="{FF2B5EF4-FFF2-40B4-BE49-F238E27FC236}">
                <a16:creationId xmlns:a16="http://schemas.microsoft.com/office/drawing/2014/main" id="{A9766D8A-183E-427F-9D26-93A519BC9A1D}"/>
              </a:ext>
            </a:extLst>
          </p:cNvPr>
          <p:cNvCxnSpPr>
            <a:cxnSpLocks/>
            <a:stCxn id="84" idx="3"/>
            <a:endCxn id="123" idx="1"/>
          </p:cNvCxnSpPr>
          <p:nvPr/>
        </p:nvCxnSpPr>
        <p:spPr>
          <a:xfrm flipV="1">
            <a:off x="3391171" y="1272337"/>
            <a:ext cx="7707459" cy="3430641"/>
          </a:xfrm>
          <a:prstGeom prst="curvedConnector4">
            <a:avLst>
              <a:gd name="adj1" fmla="val 49907"/>
              <a:gd name="adj2" fmla="val 107082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3" name="타원 122">
            <a:extLst>
              <a:ext uri="{FF2B5EF4-FFF2-40B4-BE49-F238E27FC236}">
                <a16:creationId xmlns:a16="http://schemas.microsoft.com/office/drawing/2014/main" id="{51B71E3B-FE93-27D3-EF25-E6B0683CBE8D}"/>
              </a:ext>
            </a:extLst>
          </p:cNvPr>
          <p:cNvSpPr/>
          <p:nvPr/>
        </p:nvSpPr>
        <p:spPr>
          <a:xfrm>
            <a:off x="11084279" y="1257986"/>
            <a:ext cx="97992" cy="9799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4" name="TextBox 123">
            <a:extLst>
              <a:ext uri="{FF2B5EF4-FFF2-40B4-BE49-F238E27FC236}">
                <a16:creationId xmlns:a16="http://schemas.microsoft.com/office/drawing/2014/main" id="{456B619A-BF48-B6F6-CEF6-35082C7D488E}"/>
              </a:ext>
            </a:extLst>
          </p:cNvPr>
          <p:cNvSpPr txBox="1"/>
          <p:nvPr/>
        </p:nvSpPr>
        <p:spPr>
          <a:xfrm>
            <a:off x="1976802" y="4273037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pic>
        <p:nvPicPr>
          <p:cNvPr id="125" name="Picture 4">
            <a:extLst>
              <a:ext uri="{FF2B5EF4-FFF2-40B4-BE49-F238E27FC236}">
                <a16:creationId xmlns:a16="http://schemas.microsoft.com/office/drawing/2014/main" id="{E648E4FF-91FE-0110-9A4B-F3C79CA663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961326" y="3884388"/>
            <a:ext cx="1099759" cy="498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6" name="TextBox 125">
            <a:extLst>
              <a:ext uri="{FF2B5EF4-FFF2-40B4-BE49-F238E27FC236}">
                <a16:creationId xmlns:a16="http://schemas.microsoft.com/office/drawing/2014/main" id="{185A61D9-3204-BBEF-DE6D-2147EF168C92}"/>
              </a:ext>
            </a:extLst>
          </p:cNvPr>
          <p:cNvSpPr txBox="1"/>
          <p:nvPr/>
        </p:nvSpPr>
        <p:spPr>
          <a:xfrm>
            <a:off x="1854293" y="3637080"/>
            <a:ext cx="117520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kumimoji="1" lang="en-US" altLang="ko-KR" sz="800" dirty="0">
                <a:solidFill>
                  <a:srgbClr val="000000"/>
                </a:solidFill>
                <a:latin typeface="Arial"/>
                <a:ea typeface="Meiryo UI"/>
              </a:rPr>
              <a:t>DC SOURCE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직사각형 126">
            <a:extLst>
              <a:ext uri="{FF2B5EF4-FFF2-40B4-BE49-F238E27FC236}">
                <a16:creationId xmlns:a16="http://schemas.microsoft.com/office/drawing/2014/main" id="{656B3E48-0503-F786-11C9-39F6DDCAE013}"/>
              </a:ext>
            </a:extLst>
          </p:cNvPr>
          <p:cNvSpPr/>
          <p:nvPr/>
        </p:nvSpPr>
        <p:spPr>
          <a:xfrm>
            <a:off x="1070103" y="2873027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8" name="직사각형 127">
            <a:extLst>
              <a:ext uri="{FF2B5EF4-FFF2-40B4-BE49-F238E27FC236}">
                <a16:creationId xmlns:a16="http://schemas.microsoft.com/office/drawing/2014/main" id="{453E8F03-74DD-103E-B2C1-447011938DB5}"/>
              </a:ext>
            </a:extLst>
          </p:cNvPr>
          <p:cNvSpPr/>
          <p:nvPr/>
        </p:nvSpPr>
        <p:spPr>
          <a:xfrm>
            <a:off x="12225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29" name="직사각형 128">
            <a:extLst>
              <a:ext uri="{FF2B5EF4-FFF2-40B4-BE49-F238E27FC236}">
                <a16:creationId xmlns:a16="http://schemas.microsoft.com/office/drawing/2014/main" id="{4B3C998F-78F8-354F-FD7E-672EB84EAF52}"/>
              </a:ext>
            </a:extLst>
          </p:cNvPr>
          <p:cNvSpPr/>
          <p:nvPr/>
        </p:nvSpPr>
        <p:spPr>
          <a:xfrm>
            <a:off x="1374903" y="3134285"/>
            <a:ext cx="45719" cy="4571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grpSp>
        <p:nvGrpSpPr>
          <p:cNvPr id="130" name="그룹 129">
            <a:extLst>
              <a:ext uri="{FF2B5EF4-FFF2-40B4-BE49-F238E27FC236}">
                <a16:creationId xmlns:a16="http://schemas.microsoft.com/office/drawing/2014/main" id="{9EFDB9E9-D285-C5FC-31EE-E56C1E9C87C5}"/>
              </a:ext>
            </a:extLst>
          </p:cNvPr>
          <p:cNvGrpSpPr/>
          <p:nvPr/>
        </p:nvGrpSpPr>
        <p:grpSpPr>
          <a:xfrm>
            <a:off x="6173589" y="4475612"/>
            <a:ext cx="1374671" cy="1324947"/>
            <a:chOff x="6369535" y="4475612"/>
            <a:chExt cx="1374671" cy="1324947"/>
          </a:xfrm>
        </p:grpSpPr>
        <p:pic>
          <p:nvPicPr>
            <p:cNvPr id="131" name="Picture 8" descr="전자식 프리차지 릴레이 | EV | EV/HEV | Business | 현대케피코">
              <a:extLst>
                <a:ext uri="{FF2B5EF4-FFF2-40B4-BE49-F238E27FC236}">
                  <a16:creationId xmlns:a16="http://schemas.microsoft.com/office/drawing/2014/main" id="{AB69A9D1-75BC-9D0A-E974-32FBC125C5A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538" t="17754" r="16320" b="16015"/>
            <a:stretch/>
          </p:blipFill>
          <p:spPr bwMode="auto">
            <a:xfrm>
              <a:off x="6496175" y="4475612"/>
              <a:ext cx="1121390" cy="108993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D08DE080-313B-C54D-52C1-F45EC05493B3}"/>
                </a:ext>
              </a:extLst>
            </p:cNvPr>
            <p:cNvSpPr txBox="1"/>
            <p:nvPr/>
          </p:nvSpPr>
          <p:spPr>
            <a:xfrm>
              <a:off x="6369535" y="5538949"/>
              <a:ext cx="1374671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ko-KR" sz="1100" b="1" dirty="0"/>
                <a:t>Pre-Charge Relay</a:t>
              </a:r>
              <a:endParaRPr lang="ko-KR" altLang="en-US" sz="1100" b="1" dirty="0"/>
            </a:p>
          </p:txBody>
        </p:sp>
      </p:grpSp>
      <p:cxnSp>
        <p:nvCxnSpPr>
          <p:cNvPr id="133" name="연결선: 구부러짐 132">
            <a:extLst>
              <a:ext uri="{FF2B5EF4-FFF2-40B4-BE49-F238E27FC236}">
                <a16:creationId xmlns:a16="http://schemas.microsoft.com/office/drawing/2014/main" id="{1AEFA74F-C327-44A4-1B76-EEAC3F1F2BD5}"/>
              </a:ext>
            </a:extLst>
          </p:cNvPr>
          <p:cNvCxnSpPr>
            <a:cxnSpLocks/>
            <a:stCxn id="84" idx="3"/>
          </p:cNvCxnSpPr>
          <p:nvPr/>
        </p:nvCxnSpPr>
        <p:spPr>
          <a:xfrm flipV="1">
            <a:off x="3391171" y="1822515"/>
            <a:ext cx="7171350" cy="2880463"/>
          </a:xfrm>
          <a:prstGeom prst="curvedConnector3">
            <a:avLst>
              <a:gd name="adj1" fmla="val 59368"/>
            </a:avLst>
          </a:prstGeom>
          <a:ln w="19050">
            <a:solidFill>
              <a:schemeClr val="accent6">
                <a:lumMod val="60000"/>
                <a:lumOff val="40000"/>
              </a:schemeClr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연결선: 구부러짐 133">
            <a:extLst>
              <a:ext uri="{FF2B5EF4-FFF2-40B4-BE49-F238E27FC236}">
                <a16:creationId xmlns:a16="http://schemas.microsoft.com/office/drawing/2014/main" id="{3932BE9A-710E-DB4A-BE04-CAF1655B489E}"/>
              </a:ext>
            </a:extLst>
          </p:cNvPr>
          <p:cNvCxnSpPr>
            <a:cxnSpLocks/>
            <a:stCxn id="84" idx="3"/>
          </p:cNvCxnSpPr>
          <p:nvPr/>
        </p:nvCxnSpPr>
        <p:spPr>
          <a:xfrm>
            <a:off x="3391171" y="4702978"/>
            <a:ext cx="2918657" cy="776659"/>
          </a:xfrm>
          <a:prstGeom prst="curvedConnector3">
            <a:avLst>
              <a:gd name="adj1" fmla="val 50000"/>
            </a:avLst>
          </a:prstGeom>
          <a:ln w="19050">
            <a:solidFill>
              <a:srgbClr val="FF0000"/>
            </a:solidFill>
            <a:prstDash val="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5" name="TextBox 134">
            <a:extLst>
              <a:ext uri="{FF2B5EF4-FFF2-40B4-BE49-F238E27FC236}">
                <a16:creationId xmlns:a16="http://schemas.microsoft.com/office/drawing/2014/main" id="{8906DAF6-C9B9-B053-673A-60E41D7CE549}"/>
              </a:ext>
            </a:extLst>
          </p:cNvPr>
          <p:cNvSpPr txBox="1"/>
          <p:nvPr/>
        </p:nvSpPr>
        <p:spPr>
          <a:xfrm>
            <a:off x="6563455" y="3311840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6" name="TextBox 135">
            <a:extLst>
              <a:ext uri="{FF2B5EF4-FFF2-40B4-BE49-F238E27FC236}">
                <a16:creationId xmlns:a16="http://schemas.microsoft.com/office/drawing/2014/main" id="{5336F89B-2D83-2077-C8C2-911EDB40768F}"/>
              </a:ext>
            </a:extLst>
          </p:cNvPr>
          <p:cNvSpPr txBox="1"/>
          <p:nvPr/>
        </p:nvSpPr>
        <p:spPr>
          <a:xfrm>
            <a:off x="4809905" y="4942152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rgbClr val="FF0000"/>
                </a:solidFill>
                <a:latin typeface="Arial"/>
                <a:ea typeface="Meiryo UI"/>
              </a:rPr>
              <a:t>전압 센싱</a:t>
            </a:r>
            <a:endParaRPr kumimoji="1" lang="en-US" altLang="ko-KR" sz="800" dirty="0">
              <a:solidFill>
                <a:srgbClr val="FF0000"/>
              </a:solidFill>
              <a:latin typeface="Arial"/>
              <a:ea typeface="Meiryo UI"/>
            </a:endParaRPr>
          </a:p>
        </p:txBody>
      </p:sp>
      <p:sp>
        <p:nvSpPr>
          <p:cNvPr id="137" name="TextBox 136">
            <a:extLst>
              <a:ext uri="{FF2B5EF4-FFF2-40B4-BE49-F238E27FC236}">
                <a16:creationId xmlns:a16="http://schemas.microsoft.com/office/drawing/2014/main" id="{FA20CEDF-3632-61C5-F27F-3A377DA04649}"/>
              </a:ext>
            </a:extLst>
          </p:cNvPr>
          <p:cNvSpPr txBox="1"/>
          <p:nvPr/>
        </p:nvSpPr>
        <p:spPr>
          <a:xfrm>
            <a:off x="6533606" y="3718435"/>
            <a:ext cx="505219" cy="209050"/>
          </a:xfrm>
          <a:prstGeom prst="rect">
            <a:avLst/>
          </a:prstGeom>
          <a:solidFill>
            <a:schemeClr val="bg1"/>
          </a:solidFill>
        </p:spPr>
        <p:txBody>
          <a:bodyPr wrap="none" rtlCol="0" anchor="ctr" anchorCtr="0">
            <a:noAutofit/>
          </a:bodyPr>
          <a:lstStyle/>
          <a:p>
            <a:pPr algn="ctr" defTabSz="914400">
              <a:defRPr/>
            </a:pPr>
            <a:r>
              <a:rPr kumimoji="1" lang="ko-KR" altLang="en-US" sz="800" dirty="0">
                <a:solidFill>
                  <a:schemeClr val="accent6">
                    <a:lumMod val="60000"/>
                    <a:lumOff val="40000"/>
                  </a:schemeClr>
                </a:solidFill>
                <a:latin typeface="Arial"/>
                <a:ea typeface="Meiryo UI"/>
              </a:rPr>
              <a:t>전류 센싱</a:t>
            </a:r>
            <a:endParaRPr kumimoji="1" lang="en-US" altLang="ko-KR" sz="800" dirty="0">
              <a:solidFill>
                <a:schemeClr val="accent6">
                  <a:lumMod val="60000"/>
                  <a:lumOff val="40000"/>
                </a:schemeClr>
              </a:solidFill>
              <a:latin typeface="Arial"/>
              <a:ea typeface="Meiryo UI"/>
            </a:endParaRPr>
          </a:p>
        </p:txBody>
      </p:sp>
      <p:sp>
        <p:nvSpPr>
          <p:cNvPr id="138" name="사각형: 둥근 모서리 137">
            <a:extLst>
              <a:ext uri="{FF2B5EF4-FFF2-40B4-BE49-F238E27FC236}">
                <a16:creationId xmlns:a16="http://schemas.microsoft.com/office/drawing/2014/main" id="{B00C8ADC-FF22-08AC-FE22-92A114777E17}"/>
              </a:ext>
            </a:extLst>
          </p:cNvPr>
          <p:cNvSpPr/>
          <p:nvPr/>
        </p:nvSpPr>
        <p:spPr>
          <a:xfrm>
            <a:off x="7548260" y="1071367"/>
            <a:ext cx="343618" cy="1899474"/>
          </a:xfrm>
          <a:prstGeom prst="roundRect">
            <a:avLst>
              <a:gd name="adj" fmla="val 12232"/>
            </a:avLst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39" name="직선 연결선 138">
            <a:extLst>
              <a:ext uri="{FF2B5EF4-FFF2-40B4-BE49-F238E27FC236}">
                <a16:creationId xmlns:a16="http://schemas.microsoft.com/office/drawing/2014/main" id="{0548F5AE-2590-309F-AB75-DE78D59F92BD}"/>
              </a:ext>
            </a:extLst>
          </p:cNvPr>
          <p:cNvCxnSpPr>
            <a:cxnSpLocks/>
            <a:stCxn id="141" idx="3"/>
            <a:endCxn id="140" idx="1"/>
          </p:cNvCxnSpPr>
          <p:nvPr/>
        </p:nvCxnSpPr>
        <p:spPr>
          <a:xfrm flipV="1">
            <a:off x="2689113" y="2993421"/>
            <a:ext cx="647734" cy="1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" name="직사각형 139">
            <a:extLst>
              <a:ext uri="{FF2B5EF4-FFF2-40B4-BE49-F238E27FC236}">
                <a16:creationId xmlns:a16="http://schemas.microsoft.com/office/drawing/2014/main" id="{4E5683F5-9730-2DD2-376D-E3AC9C148D9A}"/>
              </a:ext>
            </a:extLst>
          </p:cNvPr>
          <p:cNvSpPr/>
          <p:nvPr/>
        </p:nvSpPr>
        <p:spPr>
          <a:xfrm>
            <a:off x="3336847" y="2859762"/>
            <a:ext cx="34933" cy="267317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914400">
              <a:defRPr/>
            </a:pPr>
            <a:endParaRPr kumimoji="1" lang="ko-KR" altLang="en-US" sz="1400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141" name="그림 140">
            <a:extLst>
              <a:ext uri="{FF2B5EF4-FFF2-40B4-BE49-F238E27FC236}">
                <a16:creationId xmlns:a16="http://schemas.microsoft.com/office/drawing/2014/main" id="{D9E2E9C1-B3B6-9B97-7575-A503BD8B5DFB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20362" y="2845770"/>
            <a:ext cx="468751" cy="295304"/>
          </a:xfrm>
          <a:prstGeom prst="rect">
            <a:avLst/>
          </a:prstGeom>
        </p:spPr>
      </p:pic>
      <p:sp>
        <p:nvSpPr>
          <p:cNvPr id="142" name="TextBox 141">
            <a:extLst>
              <a:ext uri="{FF2B5EF4-FFF2-40B4-BE49-F238E27FC236}">
                <a16:creationId xmlns:a16="http://schemas.microsoft.com/office/drawing/2014/main" id="{7104EFD1-4B95-3AD6-BFD2-782792F3102F}"/>
              </a:ext>
            </a:extLst>
          </p:cNvPr>
          <p:cNvSpPr txBox="1"/>
          <p:nvPr/>
        </p:nvSpPr>
        <p:spPr>
          <a:xfrm>
            <a:off x="2175184" y="3103411"/>
            <a:ext cx="630617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914400">
              <a:defRPr/>
            </a:pPr>
            <a:r>
              <a:rPr lang="en-US" altLang="ko-KR" sz="800" dirty="0">
                <a:solidFill>
                  <a:srgbClr val="000000"/>
                </a:solidFill>
                <a:latin typeface="Arial"/>
              </a:rPr>
              <a:t>DIO B/D</a:t>
            </a:r>
            <a:endParaRPr kumimoji="1" lang="ko-KR" altLang="en-US" sz="800" dirty="0">
              <a:solidFill>
                <a:srgbClr val="000000"/>
              </a:solidFill>
              <a:latin typeface="Arial"/>
            </a:endParaRPr>
          </a:p>
        </p:txBody>
      </p:sp>
      <p:cxnSp>
        <p:nvCxnSpPr>
          <p:cNvPr id="143" name="직선 연결선 142">
            <a:extLst>
              <a:ext uri="{FF2B5EF4-FFF2-40B4-BE49-F238E27FC236}">
                <a16:creationId xmlns:a16="http://schemas.microsoft.com/office/drawing/2014/main" id="{DE671B3E-D4AF-BBAC-FD80-FBEEB02B3899}"/>
              </a:ext>
            </a:extLst>
          </p:cNvPr>
          <p:cNvCxnSpPr>
            <a:cxnSpLocks/>
            <a:stCxn id="86" idx="3"/>
            <a:endCxn id="141" idx="1"/>
          </p:cNvCxnSpPr>
          <p:nvPr/>
        </p:nvCxnSpPr>
        <p:spPr>
          <a:xfrm>
            <a:off x="1788936" y="2441435"/>
            <a:ext cx="431426" cy="551987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TextBox 143">
            <a:extLst>
              <a:ext uri="{FF2B5EF4-FFF2-40B4-BE49-F238E27FC236}">
                <a16:creationId xmlns:a16="http://schemas.microsoft.com/office/drawing/2014/main" id="{CB1CB595-EA5D-22A9-2257-B4CFB9513CF7}"/>
              </a:ext>
            </a:extLst>
          </p:cNvPr>
          <p:cNvSpPr txBox="1"/>
          <p:nvPr/>
        </p:nvSpPr>
        <p:spPr>
          <a:xfrm>
            <a:off x="1838246" y="2915594"/>
            <a:ext cx="345541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ko-KR" sz="600" dirty="0">
                <a:solidFill>
                  <a:schemeClr val="bg1">
                    <a:lumMod val="65000"/>
                  </a:schemeClr>
                </a:solidFill>
              </a:rPr>
              <a:t>PCI</a:t>
            </a:r>
            <a:endParaRPr lang="ko-KR" altLang="en-US" sz="600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145" name="TextBox 144">
            <a:extLst>
              <a:ext uri="{FF2B5EF4-FFF2-40B4-BE49-F238E27FC236}">
                <a16:creationId xmlns:a16="http://schemas.microsoft.com/office/drawing/2014/main" id="{2024BCAE-E14A-A3AC-209F-46287254FFFD}"/>
              </a:ext>
            </a:extLst>
          </p:cNvPr>
          <p:cNvSpPr txBox="1"/>
          <p:nvPr/>
        </p:nvSpPr>
        <p:spPr>
          <a:xfrm>
            <a:off x="3380365" y="2779283"/>
            <a:ext cx="160610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ko-KR" sz="8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Arial"/>
                <a:ea typeface="Meiryo UI"/>
                <a:cs typeface="+mn-cs"/>
              </a:rPr>
              <a:t>Pre-charge Relay(3CH, 0~24V) </a:t>
            </a:r>
          </a:p>
        </p:txBody>
      </p:sp>
      <p:pic>
        <p:nvPicPr>
          <p:cNvPr id="146" name="Picture 2">
            <a:extLst>
              <a:ext uri="{FF2B5EF4-FFF2-40B4-BE49-F238E27FC236}">
                <a16:creationId xmlns:a16="http://schemas.microsoft.com/office/drawing/2014/main" id="{EEC75B61-515F-702A-17AC-E0F2F162F6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5794" y="3427092"/>
            <a:ext cx="602114" cy="2731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47" name="직선 연결선 146">
            <a:extLst>
              <a:ext uri="{FF2B5EF4-FFF2-40B4-BE49-F238E27FC236}">
                <a16:creationId xmlns:a16="http://schemas.microsoft.com/office/drawing/2014/main" id="{E3ED6AF8-5863-FEBB-5C64-B743365D9C5D}"/>
              </a:ext>
            </a:extLst>
          </p:cNvPr>
          <p:cNvCxnSpPr>
            <a:cxnSpLocks/>
            <a:stCxn id="146" idx="0"/>
            <a:endCxn id="141" idx="2"/>
          </p:cNvCxnSpPr>
          <p:nvPr/>
        </p:nvCxnSpPr>
        <p:spPr>
          <a:xfrm flipH="1" flipV="1">
            <a:off x="2454738" y="3141074"/>
            <a:ext cx="2113" cy="286018"/>
          </a:xfrm>
          <a:prstGeom prst="line">
            <a:avLst/>
          </a:prstGeom>
          <a:ln w="19050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8" name="Picture 2" descr="Additional product image 0">
            <a:extLst>
              <a:ext uri="{FF2B5EF4-FFF2-40B4-BE49-F238E27FC236}">
                <a16:creationId xmlns:a16="http://schemas.microsoft.com/office/drawing/2014/main" id="{7EA442AB-2FDC-4E6B-5D3C-C8A186D80D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715" y="4488481"/>
            <a:ext cx="833554" cy="57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9" name="TextBox 148">
            <a:extLst>
              <a:ext uri="{FF2B5EF4-FFF2-40B4-BE49-F238E27FC236}">
                <a16:creationId xmlns:a16="http://schemas.microsoft.com/office/drawing/2014/main" id="{EFEEDD34-8705-ED57-2FA8-D4056907352A}"/>
              </a:ext>
            </a:extLst>
          </p:cNvPr>
          <p:cNvSpPr txBox="1"/>
          <p:nvPr/>
        </p:nvSpPr>
        <p:spPr>
          <a:xfrm>
            <a:off x="2186614" y="4979769"/>
            <a:ext cx="1281842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DL950</a:t>
            </a:r>
            <a:endParaRPr lang="ko-KR" altLang="en-US" sz="1050" dirty="0"/>
          </a:p>
        </p:txBody>
      </p:sp>
    </p:spTree>
    <p:extLst>
      <p:ext uri="{BB962C8B-B14F-4D97-AF65-F5344CB8AC3E}">
        <p14:creationId xmlns:p14="http://schemas.microsoft.com/office/powerpoint/2010/main" val="16603429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11</a:t>
            </a:fld>
            <a:endParaRPr kumimoji="1" lang="ja-JP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8283054" y="1781173"/>
            <a:ext cx="4594746" cy="15220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-ON OFF TIME Control Operation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-Chamber Control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-Tau Calculation Contact 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-Resistance Calculation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F9344D4D-93DD-216A-31B0-0628C515B61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326" y="1614141"/>
            <a:ext cx="7483945" cy="4020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9164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12</a:t>
            </a:fld>
            <a:endParaRPr kumimoji="1" lang="ja-JP" altLang="en-US"/>
          </a:p>
        </p:txBody>
      </p:sp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r>
              <a:rPr lang="ko-KR" altLang="en-US" dirty="0"/>
              <a:t> </a:t>
            </a:r>
            <a:r>
              <a:rPr lang="en-US" altLang="ko-KR" dirty="0"/>
              <a:t>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5" name="그림 4" descr="텍스트, 기계, 실내, 벽이(가) 표시된 사진&#10;&#10;자동 생성된 설명">
            <a:extLst>
              <a:ext uri="{FF2B5EF4-FFF2-40B4-BE49-F238E27FC236}">
                <a16:creationId xmlns:a16="http://schemas.microsoft.com/office/drawing/2014/main" id="{79A5CC07-EE08-78CE-A6CD-0E3ADF61BF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98353" y="2575794"/>
            <a:ext cx="4663438" cy="2273344"/>
          </a:xfrm>
          <a:prstGeom prst="rect">
            <a:avLst/>
          </a:prstGeom>
        </p:spPr>
      </p:pic>
      <p:pic>
        <p:nvPicPr>
          <p:cNvPr id="7" name="그림 6" descr="전기 배선, 기계, 공학, 전자 공학이(가) 표시된 사진&#10;&#10;자동 생성된 설명">
            <a:extLst>
              <a:ext uri="{FF2B5EF4-FFF2-40B4-BE49-F238E27FC236}">
                <a16:creationId xmlns:a16="http://schemas.microsoft.com/office/drawing/2014/main" id="{1CA02A82-E4D6-6659-B7F5-1CA289B972D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811042" y="2619832"/>
            <a:ext cx="4743476" cy="2265305"/>
          </a:xfrm>
          <a:prstGeom prst="rect">
            <a:avLst/>
          </a:prstGeom>
        </p:spPr>
      </p:pic>
      <p:pic>
        <p:nvPicPr>
          <p:cNvPr id="10" name="그림 9" descr="전자제품, 회로, 전자 공학, 기계이(가) 표시된 사진&#10;&#10;자동 생성된 설명">
            <a:extLst>
              <a:ext uri="{FF2B5EF4-FFF2-40B4-BE49-F238E27FC236}">
                <a16:creationId xmlns:a16="http://schemas.microsoft.com/office/drawing/2014/main" id="{C26076F7-2D05-B586-6598-4E79EFBCBDB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368982" y="2615121"/>
            <a:ext cx="4759451" cy="2265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02124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574716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613078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Jung</a:t>
            </a:r>
            <a:r>
              <a:rPr lang="ko-KR" altLang="en-US" dirty="0"/>
              <a:t> </a:t>
            </a:r>
            <a:r>
              <a:rPr lang="en-US" altLang="ko-KR" dirty="0" err="1"/>
              <a:t>Seungbae</a:t>
            </a:r>
            <a:r>
              <a:rPr lang="en-US" altLang="ko-KR" dirty="0"/>
              <a:t>(</a:t>
            </a:r>
            <a:r>
              <a:rPr lang="ko-KR" altLang="en-US" dirty="0"/>
              <a:t>丁陞陪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맑은 고딕" panose="020B0503020000020004" pitchFamily="50" charset="-127"/>
                <a:cs typeface="Times New Roman" panose="02020603050405020304" pitchFamily="18" charset="0"/>
                <a:hlinkClick r:id="rId2"/>
              </a:rPr>
              <a:t>seungbae.jung</a:t>
            </a:r>
            <a:r>
              <a:rPr lang="en-US" altLang="ko-KR" sz="1800" u="sng" dirty="0">
                <a:solidFill>
                  <a:srgbClr val="0563C1"/>
                </a:solidFill>
                <a:effectLst/>
                <a:latin typeface="Arial" panose="020B0604020202020204" pitchFamily="34" charset="0"/>
                <a:cs typeface="Times New Roman" panose="02020603050405020304" pitchFamily="18" charset="0"/>
                <a:hlinkClick r:id="rId2"/>
              </a:rPr>
              <a:t>@yokogawa.com</a:t>
            </a:r>
            <a:endParaRPr lang="en-US" altLang="ko-KR" dirty="0"/>
          </a:p>
          <a:p>
            <a:r>
              <a:rPr lang="en-US" altLang="ko-KR" dirty="0"/>
              <a:t>Birthday : 1982.01.23</a:t>
            </a:r>
          </a:p>
          <a:p>
            <a:r>
              <a:rPr lang="en-US" altLang="ko-KR" dirty="0"/>
              <a:t>Place of birth : </a:t>
            </a:r>
            <a:r>
              <a:rPr lang="en-US" altLang="ko-KR" b="0" i="0" dirty="0" err="1">
                <a:effectLst/>
                <a:latin typeface="-apple-system"/>
              </a:rPr>
              <a:t>Yangsan-si</a:t>
            </a:r>
            <a:r>
              <a:rPr lang="en-US" altLang="ko-KR" b="0" i="0" dirty="0">
                <a:effectLst/>
                <a:latin typeface="-apple-system"/>
              </a:rPr>
              <a:t>, </a:t>
            </a:r>
            <a:r>
              <a:rPr lang="en-US" altLang="ko-KR" b="0" i="0" dirty="0" err="1">
                <a:effectLst/>
                <a:latin typeface="-apple-system"/>
              </a:rPr>
              <a:t>Gyeongsangnam</a:t>
            </a:r>
            <a:r>
              <a:rPr lang="en-US" altLang="ko-KR" b="0" i="0" dirty="0">
                <a:effectLst/>
                <a:latin typeface="-apple-system"/>
              </a:rPr>
              <a:t>-do,</a:t>
            </a:r>
            <a:r>
              <a:rPr lang="en-US" altLang="ko-KR" dirty="0"/>
              <a:t>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4062287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Programs Developer for PC Based Application</a:t>
            </a:r>
          </a:p>
          <a:p>
            <a:endParaRPr lang="en-US" altLang="ko-KR" dirty="0"/>
          </a:p>
          <a:p>
            <a:r>
              <a:rPr lang="en-US" altLang="ko-KR" dirty="0"/>
              <a:t>Development Tools : LabVIEW, C#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18552"/>
            <a:ext cx="430618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Pre-Charge Relay Tester</a:t>
            </a:r>
          </a:p>
          <a:p>
            <a:r>
              <a:rPr lang="en-US" altLang="ko-KR" dirty="0"/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Woojin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lang="en-US" altLang="ko-KR" dirty="0"/>
          </a:p>
          <a:p>
            <a:r>
              <a:rPr kumimoji="1" lang="en-US" altLang="ja-JP" dirty="0"/>
              <a:t>Li-ion Battery Charge/Dis-Charge Tester</a:t>
            </a:r>
            <a:r>
              <a:rPr kumimoji="1" lang="en-US" altLang="ko-KR" dirty="0"/>
              <a:t> </a:t>
            </a:r>
          </a:p>
          <a:p>
            <a:r>
              <a:rPr kumimoji="1" lang="en-US" altLang="ja-JP" dirty="0"/>
              <a:t> </a:t>
            </a:r>
            <a:r>
              <a:rPr kumimoji="1" lang="en-US" altLang="ja-JP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KyungshinHoldings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EOL Tester for BDU Function 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EOL Tester for ICCB Function tester</a:t>
            </a:r>
          </a:p>
          <a:p>
            <a:r>
              <a:rPr kumimoji="1" lang="en-US" altLang="ja-JP" dirty="0"/>
              <a:t>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YURA Corporation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530E9D11-4F8D-1879-6A1E-ED2340373B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824" y="1319564"/>
            <a:ext cx="1746755" cy="1595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11823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F9F2497-1DDB-D0D3-0E80-A2482336EF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567A0CC-2F87-C2D0-D9DD-32068E1F5B3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D5E16F5-0425-8968-B147-869CFE9217D3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365125"/>
          </a:xfrm>
        </p:spPr>
        <p:txBody>
          <a:bodyPr/>
          <a:lstStyle/>
          <a:p>
            <a:r>
              <a:rPr lang="en-US" altLang="ko-KR" dirty="0"/>
              <a:t>Customer Information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AFEC0C2-F7C8-6E2E-D327-87FB5CF71B05}"/>
              </a:ext>
            </a:extLst>
          </p:cNvPr>
          <p:cNvSpPr txBox="1"/>
          <p:nvPr/>
        </p:nvSpPr>
        <p:spPr>
          <a:xfrm>
            <a:off x="1038860" y="1930688"/>
            <a:ext cx="9842500" cy="37548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/>
              <a:t>Company title: </a:t>
            </a:r>
            <a:r>
              <a:rPr lang="en-US" altLang="ko-KR" dirty="0" err="1"/>
              <a:t>Woojin</a:t>
            </a:r>
            <a:r>
              <a:rPr lang="en-US" altLang="ko-KR" dirty="0"/>
              <a:t> Industry Company Ltd.</a:t>
            </a:r>
          </a:p>
          <a:p>
            <a:endParaRPr lang="en-US" altLang="ko-KR" dirty="0"/>
          </a:p>
          <a:p>
            <a:r>
              <a:rPr lang="en-US" altLang="ko-KR" dirty="0"/>
              <a:t>Establishment: May, 1966</a:t>
            </a:r>
          </a:p>
          <a:p>
            <a:endParaRPr lang="en-US" altLang="ko-KR" dirty="0"/>
          </a:p>
          <a:p>
            <a:r>
              <a:rPr lang="en-US" altLang="ko-KR" dirty="0"/>
              <a:t>CEO: Ryu Si </a:t>
            </a:r>
            <a:r>
              <a:rPr lang="en-US" altLang="ko-KR" dirty="0" err="1"/>
              <a:t>Hyuck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Location: 248, </a:t>
            </a:r>
            <a:r>
              <a:rPr lang="en-US" altLang="ko-KR" dirty="0" err="1"/>
              <a:t>Sandan-ro</a:t>
            </a:r>
            <a:r>
              <a:rPr lang="en-US" altLang="ko-KR" dirty="0"/>
              <a:t>, </a:t>
            </a:r>
            <a:r>
              <a:rPr lang="en-US" altLang="ko-KR" dirty="0" err="1"/>
              <a:t>Danwon-gu</a:t>
            </a:r>
            <a:r>
              <a:rPr lang="en-US" altLang="ko-KR" dirty="0"/>
              <a:t>, </a:t>
            </a:r>
            <a:r>
              <a:rPr lang="en-US" altLang="ko-KR" dirty="0" err="1"/>
              <a:t>Ansan-si</a:t>
            </a:r>
            <a:r>
              <a:rPr lang="en-US" altLang="ko-KR" dirty="0"/>
              <a:t>, Gyeonggi-do, Republic of Korea</a:t>
            </a:r>
          </a:p>
          <a:p>
            <a:endParaRPr lang="en-US" altLang="ko-KR" dirty="0"/>
          </a:p>
          <a:p>
            <a:r>
              <a:rPr lang="en-US" altLang="ko-KR" dirty="0"/>
              <a:t>Customers: </a:t>
            </a:r>
            <a:r>
              <a:rPr lang="en-US" altLang="ko-KR" sz="2000" b="1" dirty="0"/>
              <a:t>Hyundai, Kia, GM</a:t>
            </a:r>
            <a:r>
              <a:rPr lang="en-US" altLang="ko-KR" dirty="0"/>
              <a:t>, etc.</a:t>
            </a:r>
          </a:p>
          <a:p>
            <a:endParaRPr lang="en-US" altLang="ko-KR" dirty="0"/>
          </a:p>
          <a:p>
            <a:r>
              <a:rPr lang="en-US" altLang="ko-KR" dirty="0"/>
              <a:t>Products: Spark Plug, Oxygen Sensor, Glow Plug, etc.</a:t>
            </a:r>
          </a:p>
          <a:p>
            <a:endParaRPr lang="en-US" altLang="ko-KR" dirty="0"/>
          </a:p>
          <a:p>
            <a:r>
              <a:rPr lang="en-US" altLang="ko-KR" dirty="0"/>
              <a:t>Sales: 218.66599 billion won</a:t>
            </a:r>
            <a:endParaRPr lang="ko-KR" altLang="en-US" dirty="0"/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BC463290-4299-17E7-EAF1-60E85752BA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90822" y="1742921"/>
            <a:ext cx="1562318" cy="523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88777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6C39A07-F8EA-3F65-BC2A-A4B736BC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DFFE4D-4D94-CA49-D171-040C08ACA59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15</a:t>
            </a:fld>
            <a:endParaRPr kumimoji="1" lang="ja-JP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0E7B43C-1E68-0047-468C-589F84974A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06448" y="1567538"/>
            <a:ext cx="1202375" cy="145722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1D8F023-01B5-6064-21C7-E16AA7BBBCA0}"/>
              </a:ext>
            </a:extLst>
          </p:cNvPr>
          <p:cNvSpPr txBox="1"/>
          <p:nvPr/>
        </p:nvSpPr>
        <p:spPr>
          <a:xfrm>
            <a:off x="380546" y="1326742"/>
            <a:ext cx="33827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EPR, </a:t>
            </a:r>
            <a:r>
              <a:rPr lang="en-US" altLang="ko-KR" sz="1400" dirty="0">
                <a:solidFill>
                  <a:srgbClr val="0070C0"/>
                </a:solidFill>
                <a:latin typeface="Helvetica Neue"/>
              </a:rPr>
              <a:t>Electronic Pre-charge Relay</a:t>
            </a:r>
          </a:p>
        </p:txBody>
      </p:sp>
      <p:graphicFrame>
        <p:nvGraphicFramePr>
          <p:cNvPr id="9" name="표 9">
            <a:extLst>
              <a:ext uri="{FF2B5EF4-FFF2-40B4-BE49-F238E27FC236}">
                <a16:creationId xmlns:a16="http://schemas.microsoft.com/office/drawing/2014/main" id="{738A420E-BE5A-44AE-C146-E0D49DE582C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7388821"/>
              </p:ext>
            </p:extLst>
          </p:nvPr>
        </p:nvGraphicFramePr>
        <p:xfrm>
          <a:off x="378069" y="1634125"/>
          <a:ext cx="7343532" cy="2781279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447844">
                  <a:extLst>
                    <a:ext uri="{9D8B030D-6E8A-4147-A177-3AD203B41FA5}">
                      <a16:colId xmlns:a16="http://schemas.microsoft.com/office/drawing/2014/main" val="2677039888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1646196027"/>
                    </a:ext>
                  </a:extLst>
                </a:gridCol>
                <a:gridCol w="2447844">
                  <a:extLst>
                    <a:ext uri="{9D8B030D-6E8A-4147-A177-3AD203B41FA5}">
                      <a16:colId xmlns:a16="http://schemas.microsoft.com/office/drawing/2014/main" val="2210872852"/>
                    </a:ext>
                  </a:extLst>
                </a:gridCol>
              </a:tblGrid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Item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Spec.</a:t>
                      </a:r>
                      <a:endParaRPr lang="ko-KR" alt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/>
                        <a:t>Remark</a:t>
                      </a:r>
                      <a:endParaRPr lang="ko-KR" alt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3718324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Coil Voltage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8~16Vdc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Max. 650 Vdc(Output)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94812636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Current Rating(Output)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11.25A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450Vdc, 40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, 1000uF(Output)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70159345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 Up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8Vdc Below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8771018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Drop Out Voltage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3.1 +/- 0.5Vdc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1k</a:t>
                      </a:r>
                      <a:r>
                        <a:rPr lang="el-GR" altLang="ko-KR" sz="1200" b="0" dirty="0"/>
                        <a:t>Ω</a:t>
                      </a:r>
                      <a:r>
                        <a:rPr lang="en-US" altLang="ko-KR" sz="1200" b="0" dirty="0"/>
                        <a:t>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15891011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Operate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0.1 ~ 1.0ms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6266744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Release Time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0.8 ~ 3.8ms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4863639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Pickup current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5 ~40ms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13197953"/>
                  </a:ext>
                </a:extLst>
              </a:tr>
              <a:tr h="30903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Contact Resistor(Output)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0.5 ~ 1.2</a:t>
                      </a:r>
                      <a:r>
                        <a:rPr lang="el-GR" altLang="ko-KR" sz="1200" b="0" dirty="0"/>
                        <a:t>Ω</a:t>
                      </a:r>
                      <a:endParaRPr lang="ko-KR" altLang="en-US" sz="1200" b="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b="0" dirty="0"/>
                        <a:t>12Vdc, 1A @ 20℃(Output)</a:t>
                      </a:r>
                      <a:endParaRPr lang="ko-KR" altLang="en-US" sz="1200" b="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3556694"/>
                  </a:ext>
                </a:extLst>
              </a:tr>
            </a:tbl>
          </a:graphicData>
        </a:graphic>
      </p:graphicFrame>
      <p:sp>
        <p:nvSpPr>
          <p:cNvPr id="12" name="TextBox 11">
            <a:extLst>
              <a:ext uri="{FF2B5EF4-FFF2-40B4-BE49-F238E27FC236}">
                <a16:creationId xmlns:a16="http://schemas.microsoft.com/office/drawing/2014/main" id="{6A5837F7-DE48-A83B-2812-597E71A4B65D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DUT(Device Under Test) Specifications</a:t>
            </a:r>
            <a:endParaRPr lang="ko-KR" altLang="en-US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B413AA9-C203-3D4F-65A7-06A7A592FDA8}"/>
              </a:ext>
            </a:extLst>
          </p:cNvPr>
          <p:cNvSpPr txBox="1"/>
          <p:nvPr/>
        </p:nvSpPr>
        <p:spPr>
          <a:xfrm>
            <a:off x="378069" y="4722787"/>
            <a:ext cx="7343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Test Specification</a:t>
            </a:r>
            <a:endParaRPr lang="ko-KR" altLang="en-US" b="1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6C0E22B-DA88-D492-A518-C7B6CB7B4ADB}"/>
              </a:ext>
            </a:extLst>
          </p:cNvPr>
          <p:cNvSpPr txBox="1"/>
          <p:nvPr/>
        </p:nvSpPr>
        <p:spPr>
          <a:xfrm>
            <a:off x="378070" y="5207970"/>
            <a:ext cx="677051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Durability test</a:t>
            </a:r>
            <a:r>
              <a:rPr lang="en-US" altLang="ko-KR" sz="1400" dirty="0">
                <a:latin typeface="Arial" panose="020B0604020202020204" pitchFamily="34" charset="0"/>
              </a:rPr>
              <a:t>,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Environment reliability test </a:t>
            </a:r>
            <a:r>
              <a:rPr lang="en-US" altLang="ko-KR" sz="1400" dirty="0">
                <a:latin typeface="Arial" panose="020B0604020202020204" pitchFamily="34" charset="0"/>
              </a:rPr>
              <a:t>and </a:t>
            </a:r>
            <a:r>
              <a:rPr lang="en-US" altLang="ko-KR" sz="1400" dirty="0">
                <a:solidFill>
                  <a:srgbClr val="0070C0"/>
                </a:solidFill>
                <a:latin typeface="Arial" panose="020B0604020202020204" pitchFamily="34" charset="0"/>
              </a:rPr>
              <a:t>Mechanical reliability test</a:t>
            </a:r>
            <a:r>
              <a:rPr lang="en-US" altLang="ko-KR" sz="1400" dirty="0">
                <a:latin typeface="Arial" panose="020B0604020202020204" pitchFamily="34" charset="0"/>
              </a:rPr>
              <a:t> for EPR</a:t>
            </a:r>
          </a:p>
          <a:p>
            <a:r>
              <a:rPr lang="en-US" altLang="ko-KR" sz="1400" dirty="0"/>
              <a:t>HYUNDAI MOTOR Engineering Standard</a:t>
            </a:r>
            <a:endParaRPr lang="ko-KR" altLang="en-US" sz="1400" dirty="0"/>
          </a:p>
          <a:p>
            <a:pPr algn="l"/>
            <a:endParaRPr lang="en-US" altLang="ko-KR" sz="1400" dirty="0">
              <a:latin typeface="Helvetica Neue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4818719-75CA-076E-ACA1-D624E1E8A08D}"/>
              </a:ext>
            </a:extLst>
          </p:cNvPr>
          <p:cNvSpPr txBox="1"/>
          <p:nvPr/>
        </p:nvSpPr>
        <p:spPr>
          <a:xfrm>
            <a:off x="8044148" y="3327774"/>
            <a:ext cx="36991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600" b="1" i="0" dirty="0">
                <a:solidFill>
                  <a:srgbClr val="333333"/>
                </a:solidFill>
                <a:effectLst/>
              </a:rPr>
              <a:t>EPR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 and reduces the voltage difference within the circuit to prevent main relay overload.</a:t>
            </a:r>
            <a:endParaRPr lang="ko-KR" altLang="en-US" sz="1400" dirty="0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09BC3ED1-E466-7723-3154-9D3517E778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28676" y="1564106"/>
            <a:ext cx="1333332" cy="1319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900603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5231E0-AFFD-DD30-B3FC-BBAAD8678A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1FED1B-639F-D89D-128E-9CA7CBE6D6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16</a:t>
            </a:fld>
            <a:endParaRPr kumimoji="1" lang="ja-JP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1BF57CA-7096-115E-3424-EBB46B25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0234" y="1256008"/>
            <a:ext cx="4918920" cy="3130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2F809A4-A2F9-9CAA-2555-165E128EC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9494" y="4369566"/>
            <a:ext cx="1333332" cy="131963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2428F180-CA8A-AB12-A308-7F520F7EEA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1256008"/>
            <a:ext cx="5447886" cy="306317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9E8D8EB4-EA86-3DA5-DE7D-1F24A1A094B4}"/>
              </a:ext>
            </a:extLst>
          </p:cNvPr>
          <p:cNvSpPr/>
          <p:nvPr/>
        </p:nvSpPr>
        <p:spPr>
          <a:xfrm>
            <a:off x="9413507" y="2107933"/>
            <a:ext cx="587141" cy="3272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D6C036EC-5C0E-6034-FFBC-6F0E4FA62214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8122826" y="2444817"/>
            <a:ext cx="1584252" cy="2584566"/>
          </a:xfrm>
          <a:prstGeom prst="bentConnector2">
            <a:avLst/>
          </a:prstGeom>
          <a:ln w="38100">
            <a:solidFill>
              <a:srgbClr val="00B050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ABAE79C2-6E35-37B9-F1DE-2DB2A4096931}"/>
              </a:ext>
            </a:extLst>
          </p:cNvPr>
          <p:cNvSpPr txBox="1"/>
          <p:nvPr/>
        </p:nvSpPr>
        <p:spPr>
          <a:xfrm>
            <a:off x="5553246" y="5689199"/>
            <a:ext cx="636393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As a PRA SUB part, it operates before the main relay operates.</a:t>
            </a:r>
          </a:p>
          <a:p>
            <a:r>
              <a:rPr lang="en-US" altLang="ko-KR" sz="1400" b="0" i="0" dirty="0">
                <a:solidFill>
                  <a:srgbClr val="333333"/>
                </a:solidFill>
                <a:effectLst/>
              </a:rPr>
              <a:t>reduces the voltage difference within the circuit to prevent main relay overload.</a:t>
            </a:r>
            <a:endParaRPr lang="ko-KR" altLang="en-US" sz="1400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BB3764B-3C8F-4073-3B47-3839A537DF7B}"/>
              </a:ext>
            </a:extLst>
          </p:cNvPr>
          <p:cNvSpPr/>
          <p:nvPr/>
        </p:nvSpPr>
        <p:spPr>
          <a:xfrm>
            <a:off x="5919537" y="1210907"/>
            <a:ext cx="5775158" cy="3158660"/>
          </a:xfrm>
          <a:prstGeom prst="rect">
            <a:avLst/>
          </a:prstGeom>
          <a:noFill/>
          <a:ln w="1905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8D4F4AC-D06A-169F-943C-A63DBE648EE6}"/>
              </a:ext>
            </a:extLst>
          </p:cNvPr>
          <p:cNvSpPr/>
          <p:nvPr/>
        </p:nvSpPr>
        <p:spPr>
          <a:xfrm>
            <a:off x="3638349" y="3409843"/>
            <a:ext cx="1434165" cy="959725"/>
          </a:xfrm>
          <a:prstGeom prst="rect">
            <a:avLst/>
          </a:prstGeom>
          <a:noFill/>
          <a:ln w="38100"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7229197E-0941-277B-E0EF-8B84710AA29C}"/>
              </a:ext>
            </a:extLst>
          </p:cNvPr>
          <p:cNvCxnSpPr>
            <a:cxnSpLocks/>
            <a:stCxn id="17" idx="3"/>
            <a:endCxn id="15" idx="1"/>
          </p:cNvCxnSpPr>
          <p:nvPr/>
        </p:nvCxnSpPr>
        <p:spPr>
          <a:xfrm flipV="1">
            <a:off x="5072514" y="2790237"/>
            <a:ext cx="847023" cy="1099469"/>
          </a:xfrm>
          <a:prstGeom prst="bentConnector3">
            <a:avLst/>
          </a:prstGeom>
          <a:ln w="38100">
            <a:solidFill>
              <a:srgbClr val="3A9A2D"/>
            </a:solidFill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D36DD6C-7E57-484A-4831-FAF450A8BFBC}"/>
              </a:ext>
            </a:extLst>
          </p:cNvPr>
          <p:cNvSpPr txBox="1"/>
          <p:nvPr/>
        </p:nvSpPr>
        <p:spPr>
          <a:xfrm>
            <a:off x="350381" y="4427315"/>
            <a:ext cx="5089276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</a:t>
            </a:r>
            <a:r>
              <a:rPr lang="en-US" altLang="ko-KR" sz="1600" b="1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Power Relay Assembly (PRA) </a:t>
            </a:r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is a component that supplies and cuts off power for discharging or charging the high-voltage battery. </a:t>
            </a: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It is installed in the high-voltage battery system assembly (BSA) and electrically connects the battery and the inverter.</a:t>
            </a:r>
          </a:p>
          <a:p>
            <a:endParaRPr lang="en-US" altLang="ko-KR" sz="1400" b="0" i="0" dirty="0">
              <a:solidFill>
                <a:srgbClr val="3C4043"/>
              </a:solidFill>
              <a:effectLst/>
              <a:latin typeface="Roboto" panose="02000000000000000000" pitchFamily="2" charset="0"/>
            </a:endParaRPr>
          </a:p>
          <a:p>
            <a:r>
              <a:rPr lang="en-US" altLang="ko-KR" sz="14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Applicable components include main relay, pre-charge relay, resistor, current sensor, temperature sensor, bus bar, etc. </a:t>
            </a:r>
            <a:endParaRPr lang="ko-KR" altLang="en-US" sz="1400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EB3086A-A22E-CA4B-D013-0C1C6F162F90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What is the EPR?</a:t>
            </a:r>
            <a:endParaRPr lang="ko-KR" altLang="en-US" b="1" dirty="0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023A9E3-34B8-ED23-1641-F8F8FBC958D9}"/>
              </a:ext>
            </a:extLst>
          </p:cNvPr>
          <p:cNvSpPr txBox="1"/>
          <p:nvPr/>
        </p:nvSpPr>
        <p:spPr>
          <a:xfrm>
            <a:off x="8024217" y="4671223"/>
            <a:ext cx="16828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1400" dirty="0"/>
              <a:t>Pre-Charge Relay</a:t>
            </a:r>
            <a:endParaRPr lang="ko-KR" altLang="en-US" sz="1400" dirty="0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F14527A-6518-EE78-AF88-10913A4A2CBB}"/>
              </a:ext>
            </a:extLst>
          </p:cNvPr>
          <p:cNvSpPr txBox="1"/>
          <p:nvPr/>
        </p:nvSpPr>
        <p:spPr>
          <a:xfrm>
            <a:off x="11102948" y="1222965"/>
            <a:ext cx="577516" cy="307777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en-US" altLang="ko-KR" sz="1400" dirty="0"/>
              <a:t>PRA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57220932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9" name="그림 1048">
            <a:extLst>
              <a:ext uri="{FF2B5EF4-FFF2-40B4-BE49-F238E27FC236}">
                <a16:creationId xmlns:a16="http://schemas.microsoft.com/office/drawing/2014/main" id="{1992BF93-DB6D-4F0B-6C38-6D99A3D9A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56647" y="1756694"/>
            <a:ext cx="5217026" cy="4151480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003431D9-68B7-5B4A-0BE2-F94747BD2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96E9E84-97B9-76BC-23AB-A1A310F2F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17</a:t>
            </a:fld>
            <a:endParaRPr kumimoji="1" lang="ja-JP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F14EFC9-9EF6-F2C5-545A-23AAF42D26FB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DL950 Modules for DUT test solution </a:t>
            </a:r>
            <a:endParaRPr lang="ko-KR" altLang="en-US" b="1" dirty="0"/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19484319-372F-B1DB-3059-3C328C02E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30050" y="1998274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 descr="Featured product image">
            <a:extLst>
              <a:ext uri="{FF2B5EF4-FFF2-40B4-BE49-F238E27FC236}">
                <a16:creationId xmlns:a16="http://schemas.microsoft.com/office/drawing/2014/main" id="{98D59F8D-90EB-15A8-965F-ADA4D30442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7107" y="4674746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 descr="Featured product image">
            <a:extLst>
              <a:ext uri="{FF2B5EF4-FFF2-40B4-BE49-F238E27FC236}">
                <a16:creationId xmlns:a16="http://schemas.microsoft.com/office/drawing/2014/main" id="{B2571FC0-685E-2238-C48A-408D66B7F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10677" y="1967670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0F073AEA-DAA6-B721-6569-BBCD3425B60F}"/>
              </a:ext>
            </a:extLst>
          </p:cNvPr>
          <p:cNvSpPr txBox="1"/>
          <p:nvPr/>
        </p:nvSpPr>
        <p:spPr>
          <a:xfrm>
            <a:off x="313395" y="1665016"/>
            <a:ext cx="262229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512F176-9E28-E763-2E00-5D60B1C99385}"/>
              </a:ext>
            </a:extLst>
          </p:cNvPr>
          <p:cNvSpPr txBox="1"/>
          <p:nvPr/>
        </p:nvSpPr>
        <p:spPr>
          <a:xfrm>
            <a:off x="313395" y="4342016"/>
            <a:ext cx="2622294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3DA5F87-0349-67BC-9FE7-9D96BAA6B10E}"/>
              </a:ext>
            </a:extLst>
          </p:cNvPr>
          <p:cNvSpPr txBox="1"/>
          <p:nvPr/>
        </p:nvSpPr>
        <p:spPr>
          <a:xfrm>
            <a:off x="8560955" y="1665016"/>
            <a:ext cx="335622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cxnSp>
        <p:nvCxnSpPr>
          <p:cNvPr id="1055" name="직선 화살표 연결선 1054">
            <a:extLst>
              <a:ext uri="{FF2B5EF4-FFF2-40B4-BE49-F238E27FC236}">
                <a16:creationId xmlns:a16="http://schemas.microsoft.com/office/drawing/2014/main" id="{A302CE1F-20F2-BB27-2942-B27056482574}"/>
              </a:ext>
            </a:extLst>
          </p:cNvPr>
          <p:cNvCxnSpPr/>
          <p:nvPr/>
        </p:nvCxnSpPr>
        <p:spPr>
          <a:xfrm>
            <a:off x="5273040" y="3078480"/>
            <a:ext cx="0" cy="1343438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3" name="타원 1052">
            <a:extLst>
              <a:ext uri="{FF2B5EF4-FFF2-40B4-BE49-F238E27FC236}">
                <a16:creationId xmlns:a16="http://schemas.microsoft.com/office/drawing/2014/main" id="{707B732C-EDBE-7F7A-F07B-A6D8E16E040F}"/>
              </a:ext>
            </a:extLst>
          </p:cNvPr>
          <p:cNvSpPr/>
          <p:nvPr/>
        </p:nvSpPr>
        <p:spPr>
          <a:xfrm>
            <a:off x="5130800" y="355600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6" name="TextBox 1055">
            <a:extLst>
              <a:ext uri="{FF2B5EF4-FFF2-40B4-BE49-F238E27FC236}">
                <a16:creationId xmlns:a16="http://schemas.microsoft.com/office/drawing/2014/main" id="{54B0470E-D837-C3B8-C544-BBFC66D3F5FF}"/>
              </a:ext>
            </a:extLst>
          </p:cNvPr>
          <p:cNvSpPr txBox="1"/>
          <p:nvPr/>
        </p:nvSpPr>
        <p:spPr>
          <a:xfrm>
            <a:off x="5112821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Vin</a:t>
            </a:r>
          </a:p>
        </p:txBody>
      </p:sp>
      <p:cxnSp>
        <p:nvCxnSpPr>
          <p:cNvPr id="1057" name="직선 화살표 연결선 1056">
            <a:extLst>
              <a:ext uri="{FF2B5EF4-FFF2-40B4-BE49-F238E27FC236}">
                <a16:creationId xmlns:a16="http://schemas.microsoft.com/office/drawing/2014/main" id="{295413F0-03A6-BA0A-03DD-2427FC091A1B}"/>
              </a:ext>
            </a:extLst>
          </p:cNvPr>
          <p:cNvCxnSpPr>
            <a:cxnSpLocks/>
          </p:cNvCxnSpPr>
          <p:nvPr/>
        </p:nvCxnSpPr>
        <p:spPr>
          <a:xfrm>
            <a:off x="7381732" y="2590800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58" name="타원 1057">
            <a:extLst>
              <a:ext uri="{FF2B5EF4-FFF2-40B4-BE49-F238E27FC236}">
                <a16:creationId xmlns:a16="http://schemas.microsoft.com/office/drawing/2014/main" id="{8EF61564-1DB8-EFEE-B5AE-B83B0B871998}"/>
              </a:ext>
            </a:extLst>
          </p:cNvPr>
          <p:cNvSpPr/>
          <p:nvPr/>
        </p:nvSpPr>
        <p:spPr>
          <a:xfrm>
            <a:off x="7244572" y="3078480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2AF9C156-C2E0-5910-B737-968032D2147D}"/>
              </a:ext>
            </a:extLst>
          </p:cNvPr>
          <p:cNvSpPr txBox="1"/>
          <p:nvPr/>
        </p:nvSpPr>
        <p:spPr>
          <a:xfrm>
            <a:off x="7185953" y="3119135"/>
            <a:ext cx="4734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Vout</a:t>
            </a:r>
          </a:p>
        </p:txBody>
      </p:sp>
      <p:cxnSp>
        <p:nvCxnSpPr>
          <p:cNvPr id="1062" name="직선 화살표 연결선 1061">
            <a:extLst>
              <a:ext uri="{FF2B5EF4-FFF2-40B4-BE49-F238E27FC236}">
                <a16:creationId xmlns:a16="http://schemas.microsoft.com/office/drawing/2014/main" id="{73902CF2-4C3B-DC4D-EA19-99A6C4A545F6}"/>
              </a:ext>
            </a:extLst>
          </p:cNvPr>
          <p:cNvCxnSpPr>
            <a:cxnSpLocks/>
          </p:cNvCxnSpPr>
          <p:nvPr/>
        </p:nvCxnSpPr>
        <p:spPr>
          <a:xfrm>
            <a:off x="8057829" y="2558192"/>
            <a:ext cx="0" cy="2001520"/>
          </a:xfrm>
          <a:prstGeom prst="straightConnector1">
            <a:avLst/>
          </a:prstGeom>
          <a:ln w="19050">
            <a:solidFill>
              <a:srgbClr val="3A9A2D"/>
            </a:solidFill>
            <a:headEnd type="triangle"/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063" name="타원 1062">
            <a:extLst>
              <a:ext uri="{FF2B5EF4-FFF2-40B4-BE49-F238E27FC236}">
                <a16:creationId xmlns:a16="http://schemas.microsoft.com/office/drawing/2014/main" id="{87A3DC53-DBC5-931D-EDF2-24FAB7BDA62F}"/>
              </a:ext>
            </a:extLst>
          </p:cNvPr>
          <p:cNvSpPr/>
          <p:nvPr/>
        </p:nvSpPr>
        <p:spPr>
          <a:xfrm>
            <a:off x="7920669" y="3553872"/>
            <a:ext cx="274320" cy="296754"/>
          </a:xfrm>
          <a:prstGeom prst="ellipse">
            <a:avLst/>
          </a:prstGeom>
          <a:solidFill>
            <a:srgbClr val="00B050"/>
          </a:solidFill>
          <a:ln>
            <a:solidFill>
              <a:srgbClr val="3A9A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4" name="TextBox 1063">
            <a:extLst>
              <a:ext uri="{FF2B5EF4-FFF2-40B4-BE49-F238E27FC236}">
                <a16:creationId xmlns:a16="http://schemas.microsoft.com/office/drawing/2014/main" id="{9D69B805-0498-C0F9-9D54-3BD81FBA7771}"/>
              </a:ext>
            </a:extLst>
          </p:cNvPr>
          <p:cNvSpPr txBox="1"/>
          <p:nvPr/>
        </p:nvSpPr>
        <p:spPr>
          <a:xfrm>
            <a:off x="7872210" y="3594527"/>
            <a:ext cx="42619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Vcap</a:t>
            </a: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416F6817-4030-EB2E-A052-B7A59662554F}"/>
              </a:ext>
            </a:extLst>
          </p:cNvPr>
          <p:cNvSpPr txBox="1"/>
          <p:nvPr/>
        </p:nvSpPr>
        <p:spPr>
          <a:xfrm>
            <a:off x="7304978" y="4918186"/>
            <a:ext cx="790224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1000uF</a:t>
            </a:r>
          </a:p>
          <a:p>
            <a:pPr algn="l"/>
            <a:r>
              <a:rPr lang="en-US" altLang="ko-KR" sz="1100" dirty="0">
                <a:latin typeface="Helvetica Neue"/>
              </a:rPr>
              <a:t>DC Link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6" name="TextBox 1065">
            <a:extLst>
              <a:ext uri="{FF2B5EF4-FFF2-40B4-BE49-F238E27FC236}">
                <a16:creationId xmlns:a16="http://schemas.microsoft.com/office/drawing/2014/main" id="{52603276-151A-127B-B892-A72347D6D3B6}"/>
              </a:ext>
            </a:extLst>
          </p:cNvPr>
          <p:cNvSpPr txBox="1"/>
          <p:nvPr/>
        </p:nvSpPr>
        <p:spPr>
          <a:xfrm>
            <a:off x="7402051" y="4160308"/>
            <a:ext cx="520956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40</a:t>
            </a:r>
            <a:r>
              <a:rPr lang="el-GR" altLang="ko-KR" sz="1100" i="0" dirty="0">
                <a:effectLst/>
                <a:latin typeface="Helvetica Neue"/>
                <a:ea typeface="맑은 고딕" panose="020B0503020000020004" pitchFamily="50" charset="-127"/>
              </a:rPr>
              <a:t>Ω</a:t>
            </a:r>
            <a:endParaRPr lang="en-US" altLang="ko-KR" sz="1100" i="0" dirty="0">
              <a:effectLst/>
              <a:latin typeface="Helvetica Neue"/>
            </a:endParaRPr>
          </a:p>
        </p:txBody>
      </p:sp>
      <p:sp>
        <p:nvSpPr>
          <p:cNvPr id="1067" name="타원 1066">
            <a:extLst>
              <a:ext uri="{FF2B5EF4-FFF2-40B4-BE49-F238E27FC236}">
                <a16:creationId xmlns:a16="http://schemas.microsoft.com/office/drawing/2014/main" id="{2F0F2512-4D05-9584-5052-FF329D705C52}"/>
              </a:ext>
            </a:extLst>
          </p:cNvPr>
          <p:cNvSpPr/>
          <p:nvPr/>
        </p:nvSpPr>
        <p:spPr>
          <a:xfrm>
            <a:off x="4302545" y="426856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3D3308AF-608F-1C18-3E1D-CEBEE5E6895F}"/>
              </a:ext>
            </a:extLst>
          </p:cNvPr>
          <p:cNvSpPr txBox="1"/>
          <p:nvPr/>
        </p:nvSpPr>
        <p:spPr>
          <a:xfrm>
            <a:off x="4314969" y="4309859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Iin</a:t>
            </a:r>
          </a:p>
        </p:txBody>
      </p:sp>
      <p:sp>
        <p:nvSpPr>
          <p:cNvPr id="1071" name="타원 1070">
            <a:extLst>
              <a:ext uri="{FF2B5EF4-FFF2-40B4-BE49-F238E27FC236}">
                <a16:creationId xmlns:a16="http://schemas.microsoft.com/office/drawing/2014/main" id="{A751B9FF-9CD4-8103-F131-DCAB65818575}"/>
              </a:ext>
            </a:extLst>
          </p:cNvPr>
          <p:cNvSpPr/>
          <p:nvPr/>
        </p:nvSpPr>
        <p:spPr>
          <a:xfrm>
            <a:off x="6994945" y="2632808"/>
            <a:ext cx="274320" cy="296754"/>
          </a:xfrm>
          <a:prstGeom prst="ellipse">
            <a:avLst/>
          </a:prstGeom>
          <a:solidFill>
            <a:srgbClr val="FFFF00"/>
          </a:solidFill>
          <a:ln>
            <a:solidFill>
              <a:schemeClr val="bg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2" name="TextBox 1071">
            <a:extLst>
              <a:ext uri="{FF2B5EF4-FFF2-40B4-BE49-F238E27FC236}">
                <a16:creationId xmlns:a16="http://schemas.microsoft.com/office/drawing/2014/main" id="{6603765E-B940-4E45-B05C-729C0BA10379}"/>
              </a:ext>
            </a:extLst>
          </p:cNvPr>
          <p:cNvSpPr txBox="1"/>
          <p:nvPr/>
        </p:nvSpPr>
        <p:spPr>
          <a:xfrm>
            <a:off x="6976966" y="2673463"/>
            <a:ext cx="424083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Iout</a:t>
            </a:r>
          </a:p>
        </p:txBody>
      </p:sp>
      <p:sp>
        <p:nvSpPr>
          <p:cNvPr id="1073" name="타원 1072">
            <a:extLst>
              <a:ext uri="{FF2B5EF4-FFF2-40B4-BE49-F238E27FC236}">
                <a16:creationId xmlns:a16="http://schemas.microsoft.com/office/drawing/2014/main" id="{FF17F753-BF6E-E82A-0038-AACBEB0321DE}"/>
              </a:ext>
            </a:extLst>
          </p:cNvPr>
          <p:cNvSpPr/>
          <p:nvPr/>
        </p:nvSpPr>
        <p:spPr>
          <a:xfrm>
            <a:off x="6292024" y="3556000"/>
            <a:ext cx="274320" cy="296754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074" name="TextBox 1073">
            <a:extLst>
              <a:ext uri="{FF2B5EF4-FFF2-40B4-BE49-F238E27FC236}">
                <a16:creationId xmlns:a16="http://schemas.microsoft.com/office/drawing/2014/main" id="{EAB23A40-AA45-54F6-2930-1BDA3F90F1C1}"/>
              </a:ext>
            </a:extLst>
          </p:cNvPr>
          <p:cNvSpPr txBox="1"/>
          <p:nvPr/>
        </p:nvSpPr>
        <p:spPr>
          <a:xfrm>
            <a:off x="6274045" y="3596655"/>
            <a:ext cx="350917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800" i="0" dirty="0">
                <a:effectLst/>
                <a:latin typeface="Helvetica Neue"/>
              </a:rPr>
              <a:t>TC</a:t>
            </a:r>
          </a:p>
        </p:txBody>
      </p:sp>
      <p:cxnSp>
        <p:nvCxnSpPr>
          <p:cNvPr id="1080" name="직선 화살표 연결선 1079">
            <a:extLst>
              <a:ext uri="{FF2B5EF4-FFF2-40B4-BE49-F238E27FC236}">
                <a16:creationId xmlns:a16="http://schemas.microsoft.com/office/drawing/2014/main" id="{FE953BE0-9C1E-E169-91D8-E91C3AD3C4B7}"/>
              </a:ext>
            </a:extLst>
          </p:cNvPr>
          <p:cNvCxnSpPr>
            <a:stCxn id="19" idx="3"/>
            <a:endCxn id="1056" idx="1"/>
          </p:cNvCxnSpPr>
          <p:nvPr/>
        </p:nvCxnSpPr>
        <p:spPr>
          <a:xfrm>
            <a:off x="2865560" y="2701862"/>
            <a:ext cx="2247261" cy="100251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2" name="직선 화살표 연결선 1081">
            <a:extLst>
              <a:ext uri="{FF2B5EF4-FFF2-40B4-BE49-F238E27FC236}">
                <a16:creationId xmlns:a16="http://schemas.microsoft.com/office/drawing/2014/main" id="{F8284310-D260-695C-AF84-0DF6838D806B}"/>
              </a:ext>
            </a:extLst>
          </p:cNvPr>
          <p:cNvCxnSpPr>
            <a:cxnSpLocks/>
            <a:stCxn id="19" idx="3"/>
            <a:endCxn id="1059" idx="1"/>
          </p:cNvCxnSpPr>
          <p:nvPr/>
        </p:nvCxnSpPr>
        <p:spPr>
          <a:xfrm>
            <a:off x="2865560" y="2701862"/>
            <a:ext cx="4320393" cy="524995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4" name="직선 화살표 연결선 1083">
            <a:extLst>
              <a:ext uri="{FF2B5EF4-FFF2-40B4-BE49-F238E27FC236}">
                <a16:creationId xmlns:a16="http://schemas.microsoft.com/office/drawing/2014/main" id="{66551D52-7267-B302-1449-46B4EF77CD46}"/>
              </a:ext>
            </a:extLst>
          </p:cNvPr>
          <p:cNvCxnSpPr>
            <a:cxnSpLocks/>
            <a:stCxn id="19" idx="3"/>
            <a:endCxn id="1064" idx="1"/>
          </p:cNvCxnSpPr>
          <p:nvPr/>
        </p:nvCxnSpPr>
        <p:spPr>
          <a:xfrm>
            <a:off x="2865560" y="2701862"/>
            <a:ext cx="5006650" cy="1000387"/>
          </a:xfrm>
          <a:prstGeom prst="straightConnector1">
            <a:avLst/>
          </a:prstGeom>
          <a:ln>
            <a:solidFill>
              <a:srgbClr val="3A9A2D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7" name="직선 화살표 연결선 1086">
            <a:extLst>
              <a:ext uri="{FF2B5EF4-FFF2-40B4-BE49-F238E27FC236}">
                <a16:creationId xmlns:a16="http://schemas.microsoft.com/office/drawing/2014/main" id="{CEAE25F8-C90D-4443-40C0-CFDA8ABF47C8}"/>
              </a:ext>
            </a:extLst>
          </p:cNvPr>
          <p:cNvCxnSpPr>
            <a:stCxn id="21" idx="3"/>
            <a:endCxn id="1067" idx="3"/>
          </p:cNvCxnSpPr>
          <p:nvPr/>
        </p:nvCxnSpPr>
        <p:spPr>
          <a:xfrm flipV="1">
            <a:off x="2733523" y="4521863"/>
            <a:ext cx="1609195" cy="860179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89" name="직선 화살표 연결선 1088">
            <a:extLst>
              <a:ext uri="{FF2B5EF4-FFF2-40B4-BE49-F238E27FC236}">
                <a16:creationId xmlns:a16="http://schemas.microsoft.com/office/drawing/2014/main" id="{2C0BA230-095A-30E7-9B5E-B809695E80EA}"/>
              </a:ext>
            </a:extLst>
          </p:cNvPr>
          <p:cNvCxnSpPr>
            <a:cxnSpLocks/>
            <a:stCxn id="21" idx="3"/>
            <a:endCxn id="1072" idx="1"/>
          </p:cNvCxnSpPr>
          <p:nvPr/>
        </p:nvCxnSpPr>
        <p:spPr>
          <a:xfrm flipV="1">
            <a:off x="2733523" y="2781185"/>
            <a:ext cx="4243443" cy="2600857"/>
          </a:xfrm>
          <a:prstGeom prst="straightConnector1">
            <a:avLst/>
          </a:prstGeom>
          <a:ln>
            <a:solidFill>
              <a:srgbClr val="FFC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1" name="직선 화살표 연결선 1090">
            <a:extLst>
              <a:ext uri="{FF2B5EF4-FFF2-40B4-BE49-F238E27FC236}">
                <a16:creationId xmlns:a16="http://schemas.microsoft.com/office/drawing/2014/main" id="{A574409C-0DF9-BFED-8E20-671B3D0B0B18}"/>
              </a:ext>
            </a:extLst>
          </p:cNvPr>
          <p:cNvCxnSpPr>
            <a:cxnSpLocks/>
            <a:stCxn id="22" idx="1"/>
            <a:endCxn id="1074" idx="3"/>
          </p:cNvCxnSpPr>
          <p:nvPr/>
        </p:nvCxnSpPr>
        <p:spPr>
          <a:xfrm flipH="1">
            <a:off x="6624962" y="2676284"/>
            <a:ext cx="3285715" cy="1028093"/>
          </a:xfrm>
          <a:prstGeom prst="straightConnector1">
            <a:avLst/>
          </a:prstGeom>
          <a:ln>
            <a:solidFill>
              <a:srgbClr val="FF0000"/>
            </a:solidFill>
            <a:prstDash val="sysDash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94" name="TextBox 1093">
            <a:extLst>
              <a:ext uri="{FF2B5EF4-FFF2-40B4-BE49-F238E27FC236}">
                <a16:creationId xmlns:a16="http://schemas.microsoft.com/office/drawing/2014/main" id="{B9028C6E-01BA-8F57-93E8-A31B07C4D453}"/>
              </a:ext>
            </a:extLst>
          </p:cNvPr>
          <p:cNvSpPr txBox="1"/>
          <p:nvPr/>
        </p:nvSpPr>
        <p:spPr>
          <a:xfrm>
            <a:off x="2857496" y="3470508"/>
            <a:ext cx="62152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12V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1A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sp>
        <p:nvSpPr>
          <p:cNvPr id="1095" name="TextBox 1094">
            <a:extLst>
              <a:ext uri="{FF2B5EF4-FFF2-40B4-BE49-F238E27FC236}">
                <a16:creationId xmlns:a16="http://schemas.microsoft.com/office/drawing/2014/main" id="{1BA4B6B1-D9DE-C2EE-763A-1DA6E9AB370B}"/>
              </a:ext>
            </a:extLst>
          </p:cNvPr>
          <p:cNvSpPr txBox="1"/>
          <p:nvPr/>
        </p:nvSpPr>
        <p:spPr>
          <a:xfrm>
            <a:off x="7923274" y="1956493"/>
            <a:ext cx="9231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450</a:t>
            </a:r>
            <a:r>
              <a:rPr lang="en-US" altLang="ko-KR" i="0" dirty="0">
                <a:solidFill>
                  <a:srgbClr val="C00000"/>
                </a:solidFill>
                <a:effectLst/>
                <a:latin typeface="Helvetica Neue"/>
              </a:rPr>
              <a:t>V</a:t>
            </a:r>
          </a:p>
          <a:p>
            <a:r>
              <a:rPr lang="en-US" altLang="ko-KR" dirty="0">
                <a:solidFill>
                  <a:srgbClr val="C00000"/>
                </a:solidFill>
                <a:latin typeface="Helvetica Neue"/>
              </a:rPr>
              <a:t>20A</a:t>
            </a:r>
            <a:endParaRPr lang="en-US" altLang="ko-KR" i="0" dirty="0">
              <a:solidFill>
                <a:srgbClr val="C00000"/>
              </a:solidFill>
              <a:effectLst/>
              <a:latin typeface="Helvetica Neue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9C8CF04-1A00-3A71-28DA-454756776E7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60003" y="4085132"/>
            <a:ext cx="3018602" cy="20969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454178-3EC2-83B7-6940-8D93692955CB}"/>
              </a:ext>
            </a:extLst>
          </p:cNvPr>
          <p:cNvSpPr txBox="1"/>
          <p:nvPr/>
        </p:nvSpPr>
        <p:spPr>
          <a:xfrm>
            <a:off x="10948484" y="3747507"/>
            <a:ext cx="9020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i="0" dirty="0">
                <a:effectLst/>
                <a:latin typeface="Helvetica Neue"/>
              </a:rPr>
              <a:t>DL950</a:t>
            </a:r>
          </a:p>
        </p:txBody>
      </p:sp>
    </p:spTree>
    <p:extLst>
      <p:ext uri="{BB962C8B-B14F-4D97-AF65-F5344CB8AC3E}">
        <p14:creationId xmlns:p14="http://schemas.microsoft.com/office/powerpoint/2010/main" val="174935470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4B08D58-E758-E023-7EC2-8500008E7AF7}"/>
              </a:ext>
            </a:extLst>
          </p:cNvPr>
          <p:cNvCxnSpPr>
            <a:cxnSpLocks/>
          </p:cNvCxnSpPr>
          <p:nvPr/>
        </p:nvCxnSpPr>
        <p:spPr>
          <a:xfrm>
            <a:off x="3193721" y="3034468"/>
            <a:ext cx="2790883" cy="0"/>
          </a:xfrm>
          <a:prstGeom prst="straightConnector1">
            <a:avLst/>
          </a:prstGeom>
          <a:ln w="28575">
            <a:solidFill>
              <a:srgbClr val="FF0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제목 1">
            <a:extLst>
              <a:ext uri="{FF2B5EF4-FFF2-40B4-BE49-F238E27FC236}">
                <a16:creationId xmlns:a16="http://schemas.microsoft.com/office/drawing/2014/main" id="{2782C2A6-7CEC-1499-4D54-A01B3178B9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04FCEC62-9EFF-2EF7-056B-E2DF2BE728A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18</a:t>
            </a:fld>
            <a:endParaRPr kumimoji="1" lang="ja-JP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0000000-0008-0000-0100-0000030000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163" y="4108181"/>
            <a:ext cx="4127774" cy="2053894"/>
          </a:xfrm>
          <a:prstGeom prst="rect">
            <a:avLst/>
          </a:prstGeom>
          <a:noFill/>
          <a:ln>
            <a:solidFill>
              <a:schemeClr val="tx1">
                <a:lumMod val="95000"/>
                <a:lumOff val="5000"/>
              </a:schemeClr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74F0417-362E-CAD7-3D19-2DB10941E962}"/>
              </a:ext>
            </a:extLst>
          </p:cNvPr>
          <p:cNvSpPr txBox="1"/>
          <p:nvPr/>
        </p:nvSpPr>
        <p:spPr>
          <a:xfrm>
            <a:off x="378069" y="879203"/>
            <a:ext cx="545377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Solution for ES Test of High Voltage Relay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96F2C7D-DDEE-49D0-9300-4EF4AF133595}"/>
              </a:ext>
            </a:extLst>
          </p:cNvPr>
          <p:cNvSpPr txBox="1"/>
          <p:nvPr/>
        </p:nvSpPr>
        <p:spPr>
          <a:xfrm>
            <a:off x="378069" y="3789355"/>
            <a:ext cx="247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Temperature Cycle Test(ES)</a:t>
            </a:r>
            <a:endParaRPr lang="ko-KR" altLang="en-US" sz="1400" dirty="0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0CCDDBB-032E-259E-2BB0-6FAEBFD5384A}"/>
              </a:ext>
            </a:extLst>
          </p:cNvPr>
          <p:cNvSpPr txBox="1"/>
          <p:nvPr/>
        </p:nvSpPr>
        <p:spPr>
          <a:xfrm>
            <a:off x="7611745" y="1207052"/>
            <a:ext cx="238569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Items</a:t>
            </a:r>
            <a:r>
              <a:rPr lang="ko-KR" altLang="en-US" sz="1400" dirty="0"/>
              <a:t> </a:t>
            </a:r>
            <a:r>
              <a:rPr lang="en-US" altLang="ko-KR" sz="1400" dirty="0"/>
              <a:t>&amp;</a:t>
            </a:r>
            <a:r>
              <a:rPr lang="ko-KR" altLang="en-US" sz="1400" dirty="0"/>
              <a:t> </a:t>
            </a:r>
            <a:r>
              <a:rPr lang="en-US" altLang="ko-KR" sz="1400" dirty="0"/>
              <a:t>Waveform triggered</a:t>
            </a:r>
            <a:endParaRPr lang="ko-KR" altLang="en-US" sz="1400" dirty="0"/>
          </a:p>
        </p:txBody>
      </p:sp>
      <p:pic>
        <p:nvPicPr>
          <p:cNvPr id="53" name="그림 52">
            <a:extLst>
              <a:ext uri="{FF2B5EF4-FFF2-40B4-BE49-F238E27FC236}">
                <a16:creationId xmlns:a16="http://schemas.microsoft.com/office/drawing/2014/main" id="{EBF5862C-140C-A159-3DF5-5F0FF40364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81123" y="1514829"/>
            <a:ext cx="3935036" cy="3041654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4CD88AC1-C783-2684-AB45-723B9EDFA058}"/>
              </a:ext>
            </a:extLst>
          </p:cNvPr>
          <p:cNvSpPr txBox="1"/>
          <p:nvPr/>
        </p:nvSpPr>
        <p:spPr>
          <a:xfrm>
            <a:off x="5259765" y="4823247"/>
            <a:ext cx="6732833" cy="1338828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kumimoji="1" lang="en-US" altLang="ko-KR" sz="9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:CHANNEL1:DISPLAY OFF;:CHANNEL2:DISPLAY OFF;:CHANNEL3:DISPLAY OFF;:CHANNEL4:DISPLAY OFF;:CHANNEL5:DISPLAY OFF;:CHANNEL6:DISPLAY OFF;:CHANNEL1:DISPLAY ON;:CHANNEL2:DISPLAY ON;:CHANNEL3:DISPLAY ON;:CHANNEL4:DISPLAY ON;:CHANNEL5:DISPLAY ON;:CHANNEL6:DISPLAY ON;:CHANNEL7:DISPLAY ON;:CHANNEL8:DISPLAY ON;:CHANNEL9:DISPLAY ON;:CHAN1:VDIV 100;:CHAN2:VDIV 100;:CHAN3:VDIV 100;:CHAN4:VDIV 100;:CHAN5:VDIV 0.005;:CHAN6:VDIV 5;PROB C10;:STOP;:MEASURE:CHANNEL1:ALL OFF;:MEASURE:CHANNEL2:ALL OFF;:MEASURE:CHANNEL3:ALL OFF;:MEASURE:CHANNEL4:ALL OFF;:MEASURE:CHANNEL5:ALL OFF;:MEASURE:CHANNEL6:ALL OFF;:MEASURE:TRANGE -5.05,0.15;:MEASURE:CHANNEL1:RISE:STATE.</a:t>
            </a:r>
          </a:p>
          <a:p>
            <a:r>
              <a:rPr kumimoji="1" lang="en-US" altLang="ko-KR" sz="900" dirty="0">
                <a:solidFill>
                  <a:schemeClr val="bg2">
                    <a:lumMod val="40000"/>
                    <a:lumOff val="60000"/>
                  </a:schemeClr>
                </a:solidFill>
              </a:rPr>
              <a:t>…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04C796E-807E-1822-D8BA-B63A2322BC69}"/>
              </a:ext>
            </a:extLst>
          </p:cNvPr>
          <p:cNvSpPr txBox="1"/>
          <p:nvPr/>
        </p:nvSpPr>
        <p:spPr>
          <a:xfrm>
            <a:off x="8666480" y="4541243"/>
            <a:ext cx="332611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Sending command for handling DL950</a:t>
            </a:r>
            <a:endParaRPr lang="ko-KR" altLang="en-US" sz="14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E6C75425-63DF-BD71-EBE6-EFB288F4535B}"/>
              </a:ext>
            </a:extLst>
          </p:cNvPr>
          <p:cNvCxnSpPr>
            <a:cxnSpLocks/>
          </p:cNvCxnSpPr>
          <p:nvPr/>
        </p:nvCxnSpPr>
        <p:spPr>
          <a:xfrm>
            <a:off x="3337305" y="2243417"/>
            <a:ext cx="2643818" cy="0"/>
          </a:xfrm>
          <a:prstGeom prst="straightConnector1">
            <a:avLst/>
          </a:prstGeom>
          <a:ln w="28575">
            <a:solidFill>
              <a:srgbClr val="3A9A2D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연결선: 꺾임 63">
            <a:extLst>
              <a:ext uri="{FF2B5EF4-FFF2-40B4-BE49-F238E27FC236}">
                <a16:creationId xmlns:a16="http://schemas.microsoft.com/office/drawing/2014/main" id="{BF16B9B5-1498-166B-6BAE-F6BCB42FD220}"/>
              </a:ext>
            </a:extLst>
          </p:cNvPr>
          <p:cNvCxnSpPr>
            <a:cxnSpLocks/>
            <a:stCxn id="57" idx="0"/>
            <a:endCxn id="53" idx="3"/>
          </p:cNvCxnSpPr>
          <p:nvPr/>
        </p:nvCxnSpPr>
        <p:spPr>
          <a:xfrm rot="16200000" flipV="1">
            <a:off x="9370057" y="3581759"/>
            <a:ext cx="1505587" cy="413381"/>
          </a:xfrm>
          <a:prstGeom prst="bentConnector2">
            <a:avLst/>
          </a:prstGeom>
          <a:ln>
            <a:solidFill>
              <a:srgbClr val="3A9A2D"/>
            </a:solidFill>
            <a:prstDash val="dashDot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id="{2AB13933-0A94-1142-070C-9F9DA169E144}"/>
              </a:ext>
            </a:extLst>
          </p:cNvPr>
          <p:cNvCxnSpPr>
            <a:cxnSpLocks/>
          </p:cNvCxnSpPr>
          <p:nvPr/>
        </p:nvCxnSpPr>
        <p:spPr>
          <a:xfrm>
            <a:off x="3190240" y="2646112"/>
            <a:ext cx="2790883" cy="0"/>
          </a:xfrm>
          <a:prstGeom prst="straightConnector1">
            <a:avLst/>
          </a:prstGeom>
          <a:ln w="28575">
            <a:solidFill>
              <a:srgbClr val="FFC000"/>
            </a:solidFill>
            <a:prstDash val="solid"/>
            <a:headEnd type="none" w="med" len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그림 74">
            <a:extLst>
              <a:ext uri="{FF2B5EF4-FFF2-40B4-BE49-F238E27FC236}">
                <a16:creationId xmlns:a16="http://schemas.microsoft.com/office/drawing/2014/main" id="{C327C91C-4573-06C3-FFFB-514C0D994E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53475" y="1653249"/>
            <a:ext cx="1583830" cy="1919532"/>
          </a:xfrm>
          <a:prstGeom prst="rect">
            <a:avLst/>
          </a:prstGeom>
        </p:spPr>
      </p:pic>
      <p:sp>
        <p:nvSpPr>
          <p:cNvPr id="76" name="직사각형 75">
            <a:extLst>
              <a:ext uri="{FF2B5EF4-FFF2-40B4-BE49-F238E27FC236}">
                <a16:creationId xmlns:a16="http://schemas.microsoft.com/office/drawing/2014/main" id="{F41FF6E7-AE16-19A9-FF8C-C9A38E729AE7}"/>
              </a:ext>
            </a:extLst>
          </p:cNvPr>
          <p:cNvSpPr/>
          <p:nvPr/>
        </p:nvSpPr>
        <p:spPr>
          <a:xfrm>
            <a:off x="388163" y="1650402"/>
            <a:ext cx="4127774" cy="196905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TextBox 78">
            <a:extLst>
              <a:ext uri="{FF2B5EF4-FFF2-40B4-BE49-F238E27FC236}">
                <a16:creationId xmlns:a16="http://schemas.microsoft.com/office/drawing/2014/main" id="{50466802-1447-4824-625C-4E2FBB38BC27}"/>
              </a:ext>
            </a:extLst>
          </p:cNvPr>
          <p:cNvSpPr txBox="1"/>
          <p:nvPr/>
        </p:nvSpPr>
        <p:spPr>
          <a:xfrm>
            <a:off x="4173742" y="1956418"/>
            <a:ext cx="140262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Voltage(</a:t>
            </a:r>
            <a:r>
              <a:rPr lang="en-US" altLang="ko-KR" sz="1050" i="0" dirty="0">
                <a:effectLst/>
                <a:latin typeface="Helvetica Neue"/>
              </a:rPr>
              <a:t>720268)</a:t>
            </a:r>
            <a:endParaRPr lang="ko-KR" altLang="en-US" sz="1050" dirty="0"/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6E910036-B00C-1597-88E7-D8A15689722E}"/>
              </a:ext>
            </a:extLst>
          </p:cNvPr>
          <p:cNvSpPr txBox="1"/>
          <p:nvPr/>
        </p:nvSpPr>
        <p:spPr>
          <a:xfrm>
            <a:off x="4180716" y="2324120"/>
            <a:ext cx="1411300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Current(</a:t>
            </a:r>
            <a:r>
              <a:rPr lang="da-DK" altLang="ko-KR" sz="1050" i="0" dirty="0">
                <a:effectLst/>
                <a:latin typeface="Helvetica Neue"/>
              </a:rPr>
              <a:t>701251)</a:t>
            </a:r>
            <a:endParaRPr lang="ko-KR" altLang="en-US" sz="1050" dirty="0"/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B1BADB31-3C28-5558-8AA2-F2863C021F66}"/>
              </a:ext>
            </a:extLst>
          </p:cNvPr>
          <p:cNvSpPr txBox="1"/>
          <p:nvPr/>
        </p:nvSpPr>
        <p:spPr>
          <a:xfrm>
            <a:off x="4035221" y="2740329"/>
            <a:ext cx="1556795" cy="26161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ko-KR" sz="1050" dirty="0"/>
              <a:t>Temperature(</a:t>
            </a:r>
            <a:r>
              <a:rPr lang="en-US" altLang="ko-KR" sz="1050" i="0" dirty="0">
                <a:effectLst/>
                <a:latin typeface="Helvetica Neue"/>
              </a:rPr>
              <a:t>701265)</a:t>
            </a:r>
            <a:endParaRPr lang="ko-KR" altLang="en-US" sz="105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60A52E-449A-C485-3134-B1B4785E81C1}"/>
              </a:ext>
            </a:extLst>
          </p:cNvPr>
          <p:cNvSpPr txBox="1"/>
          <p:nvPr/>
        </p:nvSpPr>
        <p:spPr>
          <a:xfrm>
            <a:off x="3751792" y="3099342"/>
            <a:ext cx="1975239" cy="33855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altLang="ko-KR" sz="1600" b="1" dirty="0">
                <a:solidFill>
                  <a:srgbClr val="0070C0"/>
                </a:solidFill>
              </a:rPr>
              <a:t>Triggered signals</a:t>
            </a:r>
            <a:endParaRPr lang="ko-KR" altLang="en-US" sz="1600" b="1" dirty="0">
              <a:solidFill>
                <a:srgbClr val="0070C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C4C794A-5616-6006-67E3-978217DA2CE3}"/>
              </a:ext>
            </a:extLst>
          </p:cNvPr>
          <p:cNvSpPr txBox="1"/>
          <p:nvPr/>
        </p:nvSpPr>
        <p:spPr>
          <a:xfrm>
            <a:off x="388162" y="1650402"/>
            <a:ext cx="6673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EPR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7618445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B8D741-6182-2F27-F0E1-0B756A8905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Mechanical &amp; Environment </a:t>
            </a:r>
            <a:r>
              <a:rPr lang="en-US" altLang="ko-KR" b="1" i="0" dirty="0">
                <a:solidFill>
                  <a:srgbClr val="FFFFFF"/>
                </a:solidFill>
                <a:effectLst/>
                <a:latin typeface="Helvetica Neue"/>
              </a:rPr>
              <a:t>Test, 2EA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FFBA2D8-9123-443A-ED53-1FDE4E1AB8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11108227" y="6449980"/>
            <a:ext cx="398958" cy="365125"/>
          </a:xfrm>
        </p:spPr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19</a:t>
            </a:fld>
            <a:endParaRPr kumimoji="1" lang="ja-JP" alt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311C0C68-8074-ABFF-8D40-DF6F87979B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7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3" name="TextBox 72">
            <a:extLst>
              <a:ext uri="{FF2B5EF4-FFF2-40B4-BE49-F238E27FC236}">
                <a16:creationId xmlns:a16="http://schemas.microsoft.com/office/drawing/2014/main" id="{B8867C40-2CA5-2A51-4E36-78BD556A2567}"/>
              </a:ext>
            </a:extLst>
          </p:cNvPr>
          <p:cNvSpPr txBox="1"/>
          <p:nvPr/>
        </p:nvSpPr>
        <p:spPr>
          <a:xfrm>
            <a:off x="5291332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1028" name="Picture 4" descr="Featured product image">
            <a:extLst>
              <a:ext uri="{FF2B5EF4-FFF2-40B4-BE49-F238E27FC236}">
                <a16:creationId xmlns:a16="http://schemas.microsoft.com/office/drawing/2014/main" id="{608C1852-39A7-7CAB-A072-5E1C53CC5AD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6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TextBox 74">
            <a:extLst>
              <a:ext uri="{FF2B5EF4-FFF2-40B4-BE49-F238E27FC236}">
                <a16:creationId xmlns:a16="http://schemas.microsoft.com/office/drawing/2014/main" id="{CAA97F00-063E-9E39-0CEB-B372E51C53E6}"/>
              </a:ext>
            </a:extLst>
          </p:cNvPr>
          <p:cNvSpPr txBox="1"/>
          <p:nvPr/>
        </p:nvSpPr>
        <p:spPr>
          <a:xfrm>
            <a:off x="5291332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30" name="Picture 6" descr="Featured product image">
            <a:extLst>
              <a:ext uri="{FF2B5EF4-FFF2-40B4-BE49-F238E27FC236}">
                <a16:creationId xmlns:a16="http://schemas.microsoft.com/office/drawing/2014/main" id="{70BC3A13-9BD3-2961-5A60-17E147B700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62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TextBox 76">
            <a:extLst>
              <a:ext uri="{FF2B5EF4-FFF2-40B4-BE49-F238E27FC236}">
                <a16:creationId xmlns:a16="http://schemas.microsoft.com/office/drawing/2014/main" id="{BB634340-111D-B020-E9E1-0091559F51E0}"/>
              </a:ext>
            </a:extLst>
          </p:cNvPr>
          <p:cNvSpPr txBox="1"/>
          <p:nvPr/>
        </p:nvSpPr>
        <p:spPr>
          <a:xfrm>
            <a:off x="8119274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78" name="TextBox 77">
            <a:extLst>
              <a:ext uri="{FF2B5EF4-FFF2-40B4-BE49-F238E27FC236}">
                <a16:creationId xmlns:a16="http://schemas.microsoft.com/office/drawing/2014/main" id="{AC7918B7-7256-E99A-F0BD-9352040FA6B6}"/>
              </a:ext>
            </a:extLst>
          </p:cNvPr>
          <p:cNvSpPr txBox="1"/>
          <p:nvPr/>
        </p:nvSpPr>
        <p:spPr>
          <a:xfrm>
            <a:off x="6539839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032" name="Picture 8" descr="Featured product image">
            <a:extLst>
              <a:ext uri="{FF2B5EF4-FFF2-40B4-BE49-F238E27FC236}">
                <a16:creationId xmlns:a16="http://schemas.microsoft.com/office/drawing/2014/main" id="{19A51DC0-D389-6469-9A9F-17CB65405C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69" y="4539099"/>
            <a:ext cx="2008377" cy="15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0" name="TextBox 79">
            <a:extLst>
              <a:ext uri="{FF2B5EF4-FFF2-40B4-BE49-F238E27FC236}">
                <a16:creationId xmlns:a16="http://schemas.microsoft.com/office/drawing/2014/main" id="{37AE00F9-81FF-F01C-7D8C-21F289E029AA}"/>
              </a:ext>
            </a:extLst>
          </p:cNvPr>
          <p:cNvSpPr txBox="1"/>
          <p:nvPr/>
        </p:nvSpPr>
        <p:spPr>
          <a:xfrm>
            <a:off x="8192939" y="4148052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AAC524FD-F271-E0EF-7082-2CC8034756B2}"/>
              </a:ext>
            </a:extLst>
          </p:cNvPr>
          <p:cNvSpPr txBox="1"/>
          <p:nvPr/>
        </p:nvSpPr>
        <p:spPr>
          <a:xfrm>
            <a:off x="6539838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:a16="http://schemas.microsoft.com/office/drawing/2014/main" id="{C27CB64E-02CF-4A92-8C66-3661FD99BC0C}"/>
              </a:ext>
            </a:extLst>
          </p:cNvPr>
          <p:cNvSpPr txBox="1"/>
          <p:nvPr/>
        </p:nvSpPr>
        <p:spPr>
          <a:xfrm>
            <a:off x="10376256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83" name="TextBox 82">
            <a:extLst>
              <a:ext uri="{FF2B5EF4-FFF2-40B4-BE49-F238E27FC236}">
                <a16:creationId xmlns:a16="http://schemas.microsoft.com/office/drawing/2014/main" id="{423A133F-18B2-61B7-F931-43CE089B3DA5}"/>
              </a:ext>
            </a:extLst>
          </p:cNvPr>
          <p:cNvSpPr txBox="1"/>
          <p:nvPr/>
        </p:nvSpPr>
        <p:spPr>
          <a:xfrm>
            <a:off x="10544668" y="5127494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84" name="그림 83">
            <a:extLst>
              <a:ext uri="{FF2B5EF4-FFF2-40B4-BE49-F238E27FC236}">
                <a16:creationId xmlns:a16="http://schemas.microsoft.com/office/drawing/2014/main" id="{4F3F163B-A940-A70F-43C4-1B84759912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86415" y="1446827"/>
            <a:ext cx="3555364" cy="4598555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EC505C06-15BC-F12F-7267-67E44DA8F862}"/>
              </a:ext>
            </a:extLst>
          </p:cNvPr>
          <p:cNvSpPr/>
          <p:nvPr/>
        </p:nvSpPr>
        <p:spPr>
          <a:xfrm>
            <a:off x="2273014" y="2333601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A39F7D7-21CA-EE97-DE61-995A324E8E73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341A7CF-8BC0-7BE9-2D56-9BD538926FEC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85400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ja-JP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T&amp;M System Dept. Organizations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</a:t>
            </a:fld>
            <a:endParaRPr kumimoji="1" lang="ja-JP" altLang="en-US"/>
          </a:p>
        </p:txBody>
      </p:sp>
      <p:sp>
        <p:nvSpPr>
          <p:cNvPr id="50" name="모서리가 둥근 직사각형 6">
            <a:extLst>
              <a:ext uri="{FF2B5EF4-FFF2-40B4-BE49-F238E27FC236}">
                <a16:creationId xmlns:a16="http://schemas.microsoft.com/office/drawing/2014/main" id="{6FE2BD93-98C0-B7D1-5CE5-131F8C487F19}"/>
              </a:ext>
            </a:extLst>
          </p:cNvPr>
          <p:cNvSpPr/>
          <p:nvPr/>
        </p:nvSpPr>
        <p:spPr>
          <a:xfrm>
            <a:off x="5039254" y="1389357"/>
            <a:ext cx="1554289" cy="59947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DY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200" b="1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2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7D2225F-83A9-1128-CBAA-EAA55D09B73C}"/>
              </a:ext>
            </a:extLst>
          </p:cNvPr>
          <p:cNvSpPr txBox="1"/>
          <p:nvPr/>
        </p:nvSpPr>
        <p:spPr>
          <a:xfrm>
            <a:off x="3397527" y="2866528"/>
            <a:ext cx="3224349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b="1" dirty="0">
                <a:solidFill>
                  <a:prstClr val="black"/>
                </a:solidFill>
              </a:rPr>
              <a:t>Hardware </a:t>
            </a:r>
            <a:r>
              <a:rPr lang="en-US" altLang="ko-KR" sz="1050" b="1" dirty="0">
                <a:solidFill>
                  <a:prstClr val="black"/>
                </a:solidFill>
              </a:rPr>
              <a:t>Part</a:t>
            </a:r>
            <a:br>
              <a:rPr lang="ja-JP" altLang="ko-KR" sz="1050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</a:rPr>
              <a:t> Part Leader 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&amp; Project Leader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 </a:t>
            </a: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srgbClr val="00B0F0"/>
                </a:solidFill>
              </a:rPr>
              <a:t>Involved in HW part of all system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A4A776D6-C9C2-0F76-07A6-EF9900FADB80}"/>
              </a:ext>
            </a:extLst>
          </p:cNvPr>
          <p:cNvSpPr txBox="1"/>
          <p:nvPr/>
        </p:nvSpPr>
        <p:spPr>
          <a:xfrm>
            <a:off x="5980895" y="5144388"/>
            <a:ext cx="18677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 Project Leader</a:t>
            </a:r>
            <a:endParaRPr lang="en-US" altLang="ja-JP" sz="100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 </a:t>
            </a:r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 </a:t>
            </a:r>
          </a:p>
          <a:p>
            <a:pPr latinLnBrk="1"/>
            <a:endParaRPr lang="en-US" altLang="ja-JP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16 years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1E14CDF3-8A58-8C42-E332-E9CC69680D49}"/>
              </a:ext>
            </a:extLst>
          </p:cNvPr>
          <p:cNvSpPr txBox="1"/>
          <p:nvPr/>
        </p:nvSpPr>
        <p:spPr>
          <a:xfrm>
            <a:off x="9309215" y="2866528"/>
            <a:ext cx="1959008" cy="10618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50" b="1" dirty="0">
                <a:solidFill>
                  <a:prstClr val="black"/>
                </a:solidFill>
              </a:rPr>
              <a:t>Software Part</a:t>
            </a:r>
            <a:br>
              <a:rPr lang="ja-JP" altLang="ko-KR" sz="1050" b="1" dirty="0">
                <a:solidFill>
                  <a:prstClr val="black"/>
                </a:solidFill>
              </a:rPr>
            </a:b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Part Leader &amp; Project Leader </a:t>
            </a:r>
            <a:endParaRPr lang="en-US" altLang="ko-KR" sz="105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</a:rPr>
              <a:t> C#</a:t>
            </a:r>
            <a:r>
              <a:rPr lang="ja-JP" altLang="ko-KR" sz="1050" dirty="0">
                <a:solidFill>
                  <a:prstClr val="black"/>
                </a:solidFill>
              </a:rPr>
              <a:t> BASE </a:t>
            </a:r>
            <a:r>
              <a:rPr lang="en-US" altLang="ja-JP" sz="105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ja-JP" sz="1050" dirty="0">
              <a:solidFill>
                <a:prstClr val="black"/>
              </a:solidFill>
            </a:endParaRPr>
          </a:p>
          <a:p>
            <a:pPr latinLnBrk="1"/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Total career about 17 years</a:t>
            </a:r>
          </a:p>
          <a:p>
            <a:pPr latinLnBrk="1"/>
            <a:r>
              <a:rPr lang="ja-JP" altLang="ko-KR" sz="1050" dirty="0">
                <a:solidFill>
                  <a:prstClr val="black"/>
                </a:solidFill>
              </a:rPr>
              <a:t> </a:t>
            </a:r>
            <a:endParaRPr lang="en-US" altLang="ja-JP" sz="105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C6B8673-97B1-7B47-5881-28B1FD96CFEB}"/>
              </a:ext>
            </a:extLst>
          </p:cNvPr>
          <p:cNvSpPr txBox="1"/>
          <p:nvPr/>
        </p:nvSpPr>
        <p:spPr>
          <a:xfrm>
            <a:off x="6593543" y="1338206"/>
            <a:ext cx="343226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200" b="1" dirty="0">
                <a:solidFill>
                  <a:prstClr val="black"/>
                </a:solidFill>
              </a:rPr>
              <a:t>T&amp;M </a:t>
            </a:r>
            <a:r>
              <a:rPr lang="ja-JP" altLang="ko-KR" sz="1200" b="1" dirty="0">
                <a:solidFill>
                  <a:prstClr val="black"/>
                </a:solidFill>
              </a:rPr>
              <a:t>SYS</a:t>
            </a:r>
            <a:r>
              <a:rPr lang="en-US" altLang="ja-JP" sz="1200" b="1" dirty="0">
                <a:solidFill>
                  <a:prstClr val="black"/>
                </a:solidFill>
              </a:rPr>
              <a:t> Dept. Manager</a:t>
            </a:r>
            <a:r>
              <a:rPr lang="ja-JP" altLang="ko-KR" sz="1200" b="1" dirty="0">
                <a:solidFill>
                  <a:prstClr val="black"/>
                </a:solidFill>
              </a:rPr>
              <a:t> </a:t>
            </a:r>
            <a:br>
              <a:rPr lang="ja-JP" altLang="ko-KR" sz="1200" dirty="0">
                <a:solidFill>
                  <a:prstClr val="black"/>
                </a:solidFill>
              </a:rPr>
            </a:br>
            <a:r>
              <a:rPr lang="en-US" altLang="ja-JP" sz="1200" dirty="0">
                <a:solidFill>
                  <a:prstClr val="black"/>
                </a:solidFill>
              </a:rPr>
              <a:t> Team Leader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200" dirty="0">
                <a:solidFill>
                  <a:prstClr val="black"/>
                </a:solidFill>
                <a:cs typeface="Arial" pitchFamily="34" charset="0"/>
              </a:rPr>
              <a:t> </a:t>
            </a:r>
            <a:r>
              <a:rPr lang="en-US" altLang="ja-JP" sz="1200" dirty="0">
                <a:solidFill>
                  <a:prstClr val="black"/>
                </a:solidFill>
              </a:rPr>
              <a:t>Project Management, Risk Management</a:t>
            </a:r>
            <a:endParaRPr lang="en-US" altLang="ko-KR" sz="1200" dirty="0">
              <a:solidFill>
                <a:prstClr val="black"/>
              </a:solidFill>
              <a:cs typeface="Arial" pitchFamily="34" charset="0"/>
            </a:endParaRP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F5007791-91B5-14BE-DAB1-66AD46AD9751}"/>
              </a:ext>
            </a:extLst>
          </p:cNvPr>
          <p:cNvSpPr txBox="1"/>
          <p:nvPr/>
        </p:nvSpPr>
        <p:spPr>
          <a:xfrm>
            <a:off x="8077034" y="5154005"/>
            <a:ext cx="242289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Project Leader</a:t>
            </a:r>
            <a:r>
              <a:rPr lang="en-US" altLang="ja-JP" sz="1000" b="1" dirty="0">
                <a:solidFill>
                  <a:prstClr val="black"/>
                </a:solidFill>
              </a:rPr>
              <a:t>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</a:t>
            </a:r>
            <a:r>
              <a:rPr lang="ja-JP" altLang="ko-KR" sz="1000" dirty="0">
                <a:solidFill>
                  <a:prstClr val="black"/>
                </a:solidFill>
              </a:rPr>
              <a:t> </a:t>
            </a:r>
            <a:r>
              <a:rPr lang="en-US" altLang="ja-JP" sz="1000" dirty="0">
                <a:solidFill>
                  <a:prstClr val="black"/>
                </a:solidFill>
              </a:rPr>
              <a:t>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14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LG</a:t>
            </a:r>
            <a:r>
              <a:rPr lang="ko-KR" altLang="en-US" sz="1000" dirty="0">
                <a:solidFill>
                  <a:srgbClr val="00B0F0"/>
                </a:solidFill>
                <a:cs typeface="Arial" pitchFamily="34" charset="0"/>
              </a:rPr>
              <a:t> </a:t>
            </a:r>
            <a:r>
              <a:rPr lang="en-US" altLang="ko-KR" sz="1000" dirty="0">
                <a:solidFill>
                  <a:srgbClr val="00B0F0"/>
                </a:solidFill>
                <a:cs typeface="Arial" pitchFamily="34" charset="0"/>
              </a:rPr>
              <a:t>MAGNA ICCU Project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</p:txBody>
      </p:sp>
      <p:pic>
        <p:nvPicPr>
          <p:cNvPr id="56" name="그림 55" descr="사람, 하늘, 정장, 남자이(가) 표시된 사진&#10;&#10;자동 생성된 설명">
            <a:extLst>
              <a:ext uri="{FF2B5EF4-FFF2-40B4-BE49-F238E27FC236}">
                <a16:creationId xmlns:a16="http://schemas.microsoft.com/office/drawing/2014/main" id="{3006AF7C-3771-7A4E-B08B-A9803EF7003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656" y="1432708"/>
            <a:ext cx="574794" cy="542173"/>
          </a:xfrm>
          <a:prstGeom prst="rect">
            <a:avLst/>
          </a:prstGeom>
        </p:spPr>
      </p:pic>
      <p:grpSp>
        <p:nvGrpSpPr>
          <p:cNvPr id="57" name="그룹 56">
            <a:extLst>
              <a:ext uri="{FF2B5EF4-FFF2-40B4-BE49-F238E27FC236}">
                <a16:creationId xmlns:a16="http://schemas.microsoft.com/office/drawing/2014/main" id="{372079CB-96A2-5507-0A2F-ECC98C1A103A}"/>
              </a:ext>
            </a:extLst>
          </p:cNvPr>
          <p:cNvGrpSpPr/>
          <p:nvPr/>
        </p:nvGrpSpPr>
        <p:grpSpPr>
          <a:xfrm>
            <a:off x="8186635" y="2891906"/>
            <a:ext cx="1137640" cy="530486"/>
            <a:chOff x="9634116" y="2649918"/>
            <a:chExt cx="1137640" cy="530486"/>
          </a:xfrm>
        </p:grpSpPr>
        <p:sp>
          <p:nvSpPr>
            <p:cNvPr id="58" name="모서리가 둥근 직사각형 8">
              <a:extLst>
                <a:ext uri="{FF2B5EF4-FFF2-40B4-BE49-F238E27FC236}">
                  <a16:creationId xmlns:a16="http://schemas.microsoft.com/office/drawing/2014/main" id="{DFBBD355-50BA-1C9A-9497-599AB6E866FE}"/>
                </a:ext>
              </a:extLst>
            </p:cNvPr>
            <p:cNvSpPr/>
            <p:nvPr/>
          </p:nvSpPr>
          <p:spPr>
            <a:xfrm>
              <a:off x="9634116" y="2649918"/>
              <a:ext cx="1137640" cy="530486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SW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BAE</a:t>
              </a:r>
            </a:p>
          </p:txBody>
        </p:sp>
        <p:pic>
          <p:nvPicPr>
            <p:cNvPr id="59" name="그림 58" descr="사람, 하늘, 정장, 의류이(가) 표시된 사진&#10;&#10;자동 생성된 설명">
              <a:extLst>
                <a:ext uri="{FF2B5EF4-FFF2-40B4-BE49-F238E27FC236}">
                  <a16:creationId xmlns:a16="http://schemas.microsoft.com/office/drawing/2014/main" id="{93EED5B3-C4D2-4136-98F2-D4D39CFB540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728488" y="2714320"/>
              <a:ext cx="432108" cy="432000"/>
            </a:xfrm>
            <a:prstGeom prst="rect">
              <a:avLst/>
            </a:prstGeom>
          </p:spPr>
        </p:pic>
      </p:grp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CEF3E755-BB4D-1339-2641-7697B3ED6232}"/>
              </a:ext>
            </a:extLst>
          </p:cNvPr>
          <p:cNvGrpSpPr/>
          <p:nvPr/>
        </p:nvGrpSpPr>
        <p:grpSpPr>
          <a:xfrm>
            <a:off x="2234371" y="2891906"/>
            <a:ext cx="1132795" cy="528528"/>
            <a:chOff x="967914" y="2649450"/>
            <a:chExt cx="1132795" cy="528528"/>
          </a:xfrm>
        </p:grpSpPr>
        <p:sp>
          <p:nvSpPr>
            <p:cNvPr id="61" name="모서리가 둥근 직사각형 12">
              <a:extLst>
                <a:ext uri="{FF2B5EF4-FFF2-40B4-BE49-F238E27FC236}">
                  <a16:creationId xmlns:a16="http://schemas.microsoft.com/office/drawing/2014/main" id="{947B8BA8-24C3-0700-0094-571CD10C4576}"/>
                </a:ext>
              </a:extLst>
            </p:cNvPr>
            <p:cNvSpPr/>
            <p:nvPr/>
          </p:nvSpPr>
          <p:spPr>
            <a:xfrm>
              <a:off x="967914" y="2649450"/>
              <a:ext cx="1132795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YG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NOH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2" name="그림 61" descr="사람, 하늘, 정장, 넥타이이(가) 표시된 사진&#10;&#10;자동 생성된 설명">
              <a:extLst>
                <a:ext uri="{FF2B5EF4-FFF2-40B4-BE49-F238E27FC236}">
                  <a16:creationId xmlns:a16="http://schemas.microsoft.com/office/drawing/2014/main" id="{940F8BAE-9014-CFF8-9D7B-C1B1124C8650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02972" y="2696795"/>
              <a:ext cx="435924" cy="432000"/>
            </a:xfrm>
            <a:prstGeom prst="rect">
              <a:avLst/>
            </a:prstGeom>
          </p:spPr>
        </p:pic>
      </p:grpSp>
      <p:sp>
        <p:nvSpPr>
          <p:cNvPr id="64" name="모서리가 둥근 직사각형 8">
            <a:extLst>
              <a:ext uri="{FF2B5EF4-FFF2-40B4-BE49-F238E27FC236}">
                <a16:creationId xmlns:a16="http://schemas.microsoft.com/office/drawing/2014/main" id="{31442544-A358-2F6C-706E-80C83CAE072F}"/>
              </a:ext>
            </a:extLst>
          </p:cNvPr>
          <p:cNvSpPr/>
          <p:nvPr/>
        </p:nvSpPr>
        <p:spPr>
          <a:xfrm>
            <a:off x="6139542" y="4570997"/>
            <a:ext cx="1137640" cy="530486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SB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JUNG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65" name="그림 64" descr="사람, 하늘, 실외, 정장이(가) 표시된 사진&#10;&#10;자동 생성된 설명">
            <a:extLst>
              <a:ext uri="{FF2B5EF4-FFF2-40B4-BE49-F238E27FC236}">
                <a16:creationId xmlns:a16="http://schemas.microsoft.com/office/drawing/2014/main" id="{85EA1684-B772-8480-23EE-B0D025C090CD}"/>
              </a:ext>
            </a:extLst>
          </p:cNvPr>
          <p:cNvPicPr preferRelativeResize="0"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5547" y="4639273"/>
            <a:ext cx="429012" cy="432000"/>
          </a:xfrm>
          <a:prstGeom prst="rect">
            <a:avLst/>
          </a:prstGeom>
        </p:spPr>
      </p:pic>
      <p:grpSp>
        <p:nvGrpSpPr>
          <p:cNvPr id="66" name="그룹 65">
            <a:extLst>
              <a:ext uri="{FF2B5EF4-FFF2-40B4-BE49-F238E27FC236}">
                <a16:creationId xmlns:a16="http://schemas.microsoft.com/office/drawing/2014/main" id="{9D3F8142-71B7-29A7-4F0D-B28922215F3B}"/>
              </a:ext>
            </a:extLst>
          </p:cNvPr>
          <p:cNvGrpSpPr/>
          <p:nvPr/>
        </p:nvGrpSpPr>
        <p:grpSpPr>
          <a:xfrm>
            <a:off x="8188889" y="4564648"/>
            <a:ext cx="1135386" cy="528528"/>
            <a:chOff x="7966579" y="4049723"/>
            <a:chExt cx="1135386" cy="528528"/>
          </a:xfrm>
        </p:grpSpPr>
        <p:sp>
          <p:nvSpPr>
            <p:cNvPr id="67" name="모서리가 둥근 직사각형 26">
              <a:extLst>
                <a:ext uri="{FF2B5EF4-FFF2-40B4-BE49-F238E27FC236}">
                  <a16:creationId xmlns:a16="http://schemas.microsoft.com/office/drawing/2014/main" id="{D4197B58-1B2B-5AD8-9983-07D82985DA4D}"/>
                </a:ext>
              </a:extLst>
            </p:cNvPr>
            <p:cNvSpPr/>
            <p:nvPr/>
          </p:nvSpPr>
          <p:spPr>
            <a:xfrm>
              <a:off x="7966579" y="4049723"/>
              <a:ext cx="1135386" cy="528528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JJ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PARK</a:t>
              </a:r>
              <a:endParaRPr lang="ko-KR" altLang="en-US" sz="1050" dirty="0">
                <a:solidFill>
                  <a:schemeClr val="bg1"/>
                </a:solidFill>
                <a:latin typeface="+mn-ea"/>
              </a:endParaRPr>
            </a:p>
          </p:txBody>
        </p:sp>
        <p:pic>
          <p:nvPicPr>
            <p:cNvPr id="68" name="그림 67" descr="사람, 넥타이, 하늘, 정장이(가) 표시된 사진&#10;&#10;자동 생성된 설명">
              <a:extLst>
                <a:ext uri="{FF2B5EF4-FFF2-40B4-BE49-F238E27FC236}">
                  <a16:creationId xmlns:a16="http://schemas.microsoft.com/office/drawing/2014/main" id="{2B8160BA-CD00-655B-9A0E-18CC7BE2B626}"/>
                </a:ext>
              </a:extLst>
            </p:cNvPr>
            <p:cNvPicPr preferRelativeResize="0"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486" y="4105315"/>
              <a:ext cx="468036" cy="432000"/>
            </a:xfrm>
            <a:prstGeom prst="rect">
              <a:avLst/>
            </a:prstGeom>
          </p:spPr>
        </p:pic>
      </p:grpSp>
      <p:sp>
        <p:nvSpPr>
          <p:cNvPr id="69" name="TextBox 68">
            <a:extLst>
              <a:ext uri="{FF2B5EF4-FFF2-40B4-BE49-F238E27FC236}">
                <a16:creationId xmlns:a16="http://schemas.microsoft.com/office/drawing/2014/main" id="{120344E6-C106-5E67-768E-6C858240326C}"/>
              </a:ext>
            </a:extLst>
          </p:cNvPr>
          <p:cNvSpPr txBox="1"/>
          <p:nvPr/>
        </p:nvSpPr>
        <p:spPr>
          <a:xfrm>
            <a:off x="10044249" y="5154005"/>
            <a:ext cx="1930164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atinLnBrk="1"/>
            <a:r>
              <a:rPr lang="en-US" altLang="ja-JP" sz="1000" dirty="0">
                <a:solidFill>
                  <a:prstClr val="black"/>
                </a:solidFill>
              </a:rPr>
              <a:t>Project Assistant </a:t>
            </a:r>
          </a:p>
          <a:p>
            <a:pPr latinLnBrk="1"/>
            <a:r>
              <a:rPr lang="ja-JP" altLang="ko-KR" sz="1000" dirty="0">
                <a:solidFill>
                  <a:prstClr val="black"/>
                </a:solidFill>
              </a:rPr>
              <a:t>LABVIEW </a:t>
            </a:r>
            <a:r>
              <a:rPr lang="en-US" altLang="ja-JP" sz="1000" dirty="0">
                <a:solidFill>
                  <a:prstClr val="black"/>
                </a:solidFill>
              </a:rPr>
              <a:t>based Engineer</a:t>
            </a: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  <a:p>
            <a:pPr latinLnBrk="1"/>
            <a:r>
              <a:rPr lang="en-US" altLang="ja-JP" sz="1000" dirty="0">
                <a:solidFill>
                  <a:prstClr val="black"/>
                </a:solidFill>
                <a:cs typeface="Arial" pitchFamily="34" charset="0"/>
              </a:rPr>
              <a:t>Total career about 5 years</a:t>
            </a:r>
          </a:p>
          <a:p>
            <a:pPr latinLnBrk="1"/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SL Wire-less Charge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</a:t>
            </a:r>
          </a:p>
          <a:p>
            <a:pPr latinLnBrk="1"/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Kyungshin</a:t>
            </a:r>
            <a:r>
              <a:rPr lang="en-US" altLang="ja-JP" sz="1000" dirty="0">
                <a:solidFill>
                  <a:srgbClr val="00B0F0"/>
                </a:solidFill>
                <a:cs typeface="Arial" pitchFamily="34" charset="0"/>
              </a:rPr>
              <a:t> Li-ion Battery </a:t>
            </a:r>
            <a:r>
              <a:rPr lang="en-US" altLang="ja-JP" sz="1000" dirty="0" err="1">
                <a:solidFill>
                  <a:srgbClr val="00B0F0"/>
                </a:solidFill>
                <a:cs typeface="Arial" pitchFamily="34" charset="0"/>
              </a:rPr>
              <a:t>Prj</a:t>
            </a:r>
            <a:endParaRPr lang="en-US" altLang="ja-JP" sz="1000" dirty="0">
              <a:solidFill>
                <a:srgbClr val="00B0F0"/>
              </a:solidFill>
              <a:cs typeface="Arial" pitchFamily="34" charset="0"/>
            </a:endParaRPr>
          </a:p>
          <a:p>
            <a:pPr latinLnBrk="1"/>
            <a:endParaRPr lang="en-US" altLang="ko-KR" sz="1000" dirty="0">
              <a:solidFill>
                <a:prstClr val="black"/>
              </a:solidFill>
              <a:cs typeface="Arial" pitchFamily="34" charset="0"/>
            </a:endParaRPr>
          </a:p>
        </p:txBody>
      </p:sp>
      <p:grpSp>
        <p:nvGrpSpPr>
          <p:cNvPr id="70" name="그룹 69">
            <a:extLst>
              <a:ext uri="{FF2B5EF4-FFF2-40B4-BE49-F238E27FC236}">
                <a16:creationId xmlns:a16="http://schemas.microsoft.com/office/drawing/2014/main" id="{9E6D8F02-25D6-66CC-2B76-FCB105559452}"/>
              </a:ext>
            </a:extLst>
          </p:cNvPr>
          <p:cNvGrpSpPr/>
          <p:nvPr/>
        </p:nvGrpSpPr>
        <p:grpSpPr>
          <a:xfrm>
            <a:off x="10122774" y="4575193"/>
            <a:ext cx="1125691" cy="528881"/>
            <a:chOff x="10389476" y="4047337"/>
            <a:chExt cx="1125691" cy="528881"/>
          </a:xfrm>
        </p:grpSpPr>
        <p:sp>
          <p:nvSpPr>
            <p:cNvPr id="71" name="모서리가 둥근 직사각형 17">
              <a:extLst>
                <a:ext uri="{FF2B5EF4-FFF2-40B4-BE49-F238E27FC236}">
                  <a16:creationId xmlns:a16="http://schemas.microsoft.com/office/drawing/2014/main" id="{3CCD8DE0-B99A-51A7-5F4C-22602EC6A31F}"/>
                </a:ext>
              </a:extLst>
            </p:cNvPr>
            <p:cNvSpPr/>
            <p:nvPr/>
          </p:nvSpPr>
          <p:spPr>
            <a:xfrm>
              <a:off x="10389476" y="4047337"/>
              <a:ext cx="1125691" cy="528881"/>
            </a:xfrm>
            <a:prstGeom prst="roundRect">
              <a:avLst/>
            </a:prstGeom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DH</a:t>
              </a:r>
            </a:p>
            <a:p>
              <a:pPr algn="r" fontAlgn="base">
                <a:spcBef>
                  <a:spcPct val="0"/>
                </a:spcBef>
                <a:spcAft>
                  <a:spcPct val="0"/>
                </a:spcAft>
              </a:pPr>
              <a:r>
                <a:rPr lang="en-US" altLang="ko-KR" sz="1050" dirty="0">
                  <a:solidFill>
                    <a:schemeClr val="bg1"/>
                  </a:solidFill>
                  <a:latin typeface="+mn-ea"/>
                </a:rPr>
                <a:t>AHN</a:t>
              </a:r>
            </a:p>
          </p:txBody>
        </p:sp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37BA393-B0DB-DC4F-DE5B-1B98BE6464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/>
            <a:stretch/>
          </p:blipFill>
          <p:spPr>
            <a:xfrm>
              <a:off x="10555421" y="4117209"/>
              <a:ext cx="336550" cy="389136"/>
            </a:xfrm>
            <a:prstGeom prst="rect">
              <a:avLst/>
            </a:prstGeom>
          </p:spPr>
        </p:pic>
      </p:grpSp>
      <p:cxnSp>
        <p:nvCxnSpPr>
          <p:cNvPr id="73" name="직선 연결선 72">
            <a:extLst>
              <a:ext uri="{FF2B5EF4-FFF2-40B4-BE49-F238E27FC236}">
                <a16:creationId xmlns:a16="http://schemas.microsoft.com/office/drawing/2014/main" id="{6FEC7478-F354-C864-D042-1469F2BEF3BC}"/>
              </a:ext>
            </a:extLst>
          </p:cNvPr>
          <p:cNvCxnSpPr>
            <a:cxnSpLocks/>
            <a:stCxn id="58" idx="2"/>
            <a:endCxn id="67" idx="0"/>
          </p:cNvCxnSpPr>
          <p:nvPr/>
        </p:nvCxnSpPr>
        <p:spPr>
          <a:xfrm>
            <a:off x="8755455" y="3422392"/>
            <a:ext cx="1127" cy="1142256"/>
          </a:xfrm>
          <a:prstGeom prst="line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" name="연결선: 꺾임 73">
            <a:extLst>
              <a:ext uri="{FF2B5EF4-FFF2-40B4-BE49-F238E27FC236}">
                <a16:creationId xmlns:a16="http://schemas.microsoft.com/office/drawing/2014/main" id="{EAD101EC-5F16-92FE-B7D6-C2992653AD4B}"/>
              </a:ext>
            </a:extLst>
          </p:cNvPr>
          <p:cNvCxnSpPr>
            <a:stCxn id="50" idx="2"/>
            <a:endCxn id="61" idx="0"/>
          </p:cNvCxnSpPr>
          <p:nvPr/>
        </p:nvCxnSpPr>
        <p:spPr>
          <a:xfrm rot="5400000">
            <a:off x="3857045" y="932551"/>
            <a:ext cx="903079" cy="3015630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" name="연결선: 꺾임 74">
            <a:extLst>
              <a:ext uri="{FF2B5EF4-FFF2-40B4-BE49-F238E27FC236}">
                <a16:creationId xmlns:a16="http://schemas.microsoft.com/office/drawing/2014/main" id="{C0B3A2DD-9F5E-8693-D032-3301C0B3ABB0}"/>
              </a:ext>
            </a:extLst>
          </p:cNvPr>
          <p:cNvCxnSpPr>
            <a:stCxn id="50" idx="2"/>
            <a:endCxn id="58" idx="0"/>
          </p:cNvCxnSpPr>
          <p:nvPr/>
        </p:nvCxnSpPr>
        <p:spPr>
          <a:xfrm rot="16200000" flipH="1">
            <a:off x="6834388" y="970838"/>
            <a:ext cx="903079" cy="2939056"/>
          </a:xfrm>
          <a:prstGeom prst="bentConnector3">
            <a:avLst/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" name="연결선: 꺾임 75">
            <a:extLst>
              <a:ext uri="{FF2B5EF4-FFF2-40B4-BE49-F238E27FC236}">
                <a16:creationId xmlns:a16="http://schemas.microsoft.com/office/drawing/2014/main" id="{27D70FE7-C7F6-72DD-16F8-91B9D07FA8A9}"/>
              </a:ext>
            </a:extLst>
          </p:cNvPr>
          <p:cNvCxnSpPr>
            <a:cxnSpLocks/>
            <a:stCxn id="61" idx="2"/>
            <a:endCxn id="81" idx="0"/>
          </p:cNvCxnSpPr>
          <p:nvPr/>
        </p:nvCxnSpPr>
        <p:spPr>
          <a:xfrm rot="5400000">
            <a:off x="1451885" y="3235522"/>
            <a:ext cx="1163972" cy="1533797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" name="연결선: 꺾임 76">
            <a:extLst>
              <a:ext uri="{FF2B5EF4-FFF2-40B4-BE49-F238E27FC236}">
                <a16:creationId xmlns:a16="http://schemas.microsoft.com/office/drawing/2014/main" id="{98CA1B40-F04C-1619-E041-DC5FCF31297C}"/>
              </a:ext>
            </a:extLst>
          </p:cNvPr>
          <p:cNvCxnSpPr>
            <a:cxnSpLocks/>
            <a:stCxn id="64" idx="0"/>
            <a:endCxn id="58" idx="2"/>
          </p:cNvCxnSpPr>
          <p:nvPr/>
        </p:nvCxnSpPr>
        <p:spPr>
          <a:xfrm rot="5400000" flipH="1" flipV="1">
            <a:off x="7157606" y="2973149"/>
            <a:ext cx="1148605" cy="2047093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" name="연결선: 꺾임 77">
            <a:extLst>
              <a:ext uri="{FF2B5EF4-FFF2-40B4-BE49-F238E27FC236}">
                <a16:creationId xmlns:a16="http://schemas.microsoft.com/office/drawing/2014/main" id="{46C5FEC4-0BD0-733E-D558-D1F8599B49F0}"/>
              </a:ext>
            </a:extLst>
          </p:cNvPr>
          <p:cNvCxnSpPr>
            <a:cxnSpLocks/>
            <a:stCxn id="71" idx="0"/>
            <a:endCxn id="58" idx="2"/>
          </p:cNvCxnSpPr>
          <p:nvPr/>
        </p:nvCxnSpPr>
        <p:spPr>
          <a:xfrm rot="16200000" flipV="1">
            <a:off x="9144138" y="3033710"/>
            <a:ext cx="1152801" cy="1930165"/>
          </a:xfrm>
          <a:prstGeom prst="bentConnector3">
            <a:avLst>
              <a:gd name="adj1" fmla="val 50000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9" name="TextBox 78">
            <a:extLst>
              <a:ext uri="{FF2B5EF4-FFF2-40B4-BE49-F238E27FC236}">
                <a16:creationId xmlns:a16="http://schemas.microsoft.com/office/drawing/2014/main" id="{E9B64266-186C-7219-ED39-A80FB70258AA}"/>
              </a:ext>
            </a:extLst>
          </p:cNvPr>
          <p:cNvSpPr txBox="1"/>
          <p:nvPr/>
        </p:nvSpPr>
        <p:spPr>
          <a:xfrm>
            <a:off x="667975" y="5113610"/>
            <a:ext cx="2507102" cy="5770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ja-JP" altLang="ko-KR" sz="1050" dirty="0">
                <a:solidFill>
                  <a:prstClr val="black"/>
                </a:solidFill>
              </a:rPr>
              <a:t>H/W</a:t>
            </a:r>
            <a:r>
              <a:rPr lang="en-US" altLang="ja-JP" sz="1050" dirty="0">
                <a:solidFill>
                  <a:prstClr val="black"/>
                </a:solidFill>
              </a:rPr>
              <a:t> design drawing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</p:txBody>
      </p:sp>
      <p:sp>
        <p:nvSpPr>
          <p:cNvPr id="81" name="모서리가 둥근 직사각형 12">
            <a:extLst>
              <a:ext uri="{FF2B5EF4-FFF2-40B4-BE49-F238E27FC236}">
                <a16:creationId xmlns:a16="http://schemas.microsoft.com/office/drawing/2014/main" id="{D8DDD3A0-A2DD-E3B0-79CF-1BA83C39775D}"/>
              </a:ext>
            </a:extLst>
          </p:cNvPr>
          <p:cNvSpPr/>
          <p:nvPr/>
        </p:nvSpPr>
        <p:spPr>
          <a:xfrm>
            <a:off x="700574" y="4584406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KIM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83" name="그림 82" descr="사람, 인간의 얼굴, 의류, 넥타이이(가) 표시된 사진&#10;&#10;자동 생성된 설명">
            <a:extLst>
              <a:ext uri="{FF2B5EF4-FFF2-40B4-BE49-F238E27FC236}">
                <a16:creationId xmlns:a16="http://schemas.microsoft.com/office/drawing/2014/main" id="{0B8CE57D-BD56-12D7-4E51-3FAA64A0481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568" y="4637009"/>
            <a:ext cx="435600" cy="432000"/>
          </a:xfrm>
          <a:prstGeom prst="rect">
            <a:avLst/>
          </a:prstGeom>
        </p:spPr>
      </p:pic>
      <p:cxnSp>
        <p:nvCxnSpPr>
          <p:cNvPr id="90" name="연결선: 꺾임 89">
            <a:extLst>
              <a:ext uri="{FF2B5EF4-FFF2-40B4-BE49-F238E27FC236}">
                <a16:creationId xmlns:a16="http://schemas.microsoft.com/office/drawing/2014/main" id="{1E7A5077-40DA-70A9-A5E4-67ACD6F90F41}"/>
              </a:ext>
            </a:extLst>
          </p:cNvPr>
          <p:cNvCxnSpPr>
            <a:cxnSpLocks/>
            <a:stCxn id="94" idx="0"/>
            <a:endCxn id="61" idx="2"/>
          </p:cNvCxnSpPr>
          <p:nvPr/>
        </p:nvCxnSpPr>
        <p:spPr>
          <a:xfrm rot="16200000" flipV="1">
            <a:off x="3185497" y="3035707"/>
            <a:ext cx="1146845" cy="1916299"/>
          </a:xfrm>
          <a:prstGeom prst="bentConnector3">
            <a:avLst>
              <a:gd name="adj1" fmla="val 49203"/>
            </a:avLst>
          </a:prstGeom>
          <a:ln w="12700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3" name="TextBox 92">
            <a:extLst>
              <a:ext uri="{FF2B5EF4-FFF2-40B4-BE49-F238E27FC236}">
                <a16:creationId xmlns:a16="http://schemas.microsoft.com/office/drawing/2014/main" id="{040A9D2C-10C3-A368-0F61-77C2389BD18F}"/>
              </a:ext>
            </a:extLst>
          </p:cNvPr>
          <p:cNvSpPr txBox="1"/>
          <p:nvPr/>
        </p:nvSpPr>
        <p:spPr>
          <a:xfrm>
            <a:off x="4111157" y="5108455"/>
            <a:ext cx="1601719" cy="9002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Project </a:t>
            </a:r>
            <a:r>
              <a:rPr lang="en-US" altLang="ja-JP" sz="1050" dirty="0">
                <a:solidFill>
                  <a:prstClr val="black"/>
                </a:solidFill>
              </a:rPr>
              <a:t>Assistant</a:t>
            </a:r>
            <a:r>
              <a:rPr lang="en-US" altLang="ja-JP" sz="1050" dirty="0">
                <a:solidFill>
                  <a:prstClr val="black"/>
                </a:solidFill>
                <a:cs typeface="Arial" pitchFamily="34" charset="0"/>
              </a:rPr>
              <a:t> </a:t>
            </a: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prstClr val="black"/>
                </a:solidFill>
              </a:rPr>
              <a:t>Schedule </a:t>
            </a:r>
            <a:r>
              <a:rPr lang="en-US" altLang="ja-JP" sz="1050" dirty="0">
                <a:solidFill>
                  <a:prstClr val="black"/>
                </a:solidFill>
              </a:rPr>
              <a:t>Management 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r>
              <a:rPr lang="en-US" altLang="ja-JP" sz="1050" dirty="0">
                <a:solidFill>
                  <a:prstClr val="black"/>
                </a:solidFill>
              </a:rPr>
              <a:t>and sales assistant</a:t>
            </a: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lang="en-US" altLang="ja-JP" sz="1050" dirty="0">
              <a:solidFill>
                <a:prstClr val="black"/>
              </a:solidFill>
            </a:endParaRPr>
          </a:p>
        </p:txBody>
      </p:sp>
      <p:sp>
        <p:nvSpPr>
          <p:cNvPr id="94" name="모서리가 둥근 직사각형 12">
            <a:extLst>
              <a:ext uri="{FF2B5EF4-FFF2-40B4-BE49-F238E27FC236}">
                <a16:creationId xmlns:a16="http://schemas.microsoft.com/office/drawing/2014/main" id="{0A719773-4DD9-A93B-E7BF-69C32EB9DC41}"/>
              </a:ext>
            </a:extLst>
          </p:cNvPr>
          <p:cNvSpPr/>
          <p:nvPr/>
        </p:nvSpPr>
        <p:spPr>
          <a:xfrm>
            <a:off x="4150670" y="4567279"/>
            <a:ext cx="1132795" cy="528528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EJ</a:t>
            </a:r>
          </a:p>
          <a:p>
            <a:pPr algn="r" fontAlgn="base">
              <a:spcBef>
                <a:spcPct val="0"/>
              </a:spcBef>
              <a:spcAft>
                <a:spcPct val="0"/>
              </a:spcAft>
            </a:pPr>
            <a:r>
              <a:rPr lang="en-US" altLang="ko-KR" sz="1050" dirty="0">
                <a:solidFill>
                  <a:schemeClr val="bg1"/>
                </a:solidFill>
                <a:latin typeface="+mn-ea"/>
              </a:rPr>
              <a:t>CHOI</a:t>
            </a:r>
            <a:endParaRPr lang="ko-KR" altLang="en-US" sz="1050" dirty="0">
              <a:solidFill>
                <a:schemeClr val="bg1"/>
              </a:solidFill>
              <a:latin typeface="+mn-ea"/>
            </a:endParaRPr>
          </a:p>
        </p:txBody>
      </p:sp>
      <p:pic>
        <p:nvPicPr>
          <p:cNvPr id="99" name="그림 98">
            <a:extLst>
              <a:ext uri="{FF2B5EF4-FFF2-40B4-BE49-F238E27FC236}">
                <a16:creationId xmlns:a16="http://schemas.microsoft.com/office/drawing/2014/main" id="{8C63CE4D-6225-C521-496D-6F0331D1504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202645" y="4633622"/>
            <a:ext cx="476316" cy="390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206964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E3B066A-310F-E01B-E49F-0C3B63DC3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Durability Test, 1EA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D22D116-A4E5-1BE9-95E0-9466B67E695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20</a:t>
            </a:fld>
            <a:endParaRPr kumimoji="1" lang="ja-JP" altLang="en-US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BF4D6FA0-8B72-0878-98B9-119CBA130F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5619" y="1433077"/>
            <a:ext cx="4219005" cy="298541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FCB06CED-C53B-6C27-AE1C-2BF83A777E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7" y="1991181"/>
            <a:ext cx="635510" cy="1407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AE1BD5E-FDB0-FB7E-9822-94B2DECC787A}"/>
              </a:ext>
            </a:extLst>
          </p:cNvPr>
          <p:cNvSpPr txBox="1"/>
          <p:nvPr/>
        </p:nvSpPr>
        <p:spPr>
          <a:xfrm>
            <a:off x="5291332" y="1529516"/>
            <a:ext cx="2163781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720268 High Voltage Module 1MS/s</a:t>
            </a:r>
          </a:p>
        </p:txBody>
      </p:sp>
      <p:pic>
        <p:nvPicPr>
          <p:cNvPr id="8" name="Picture 4" descr="Featured product image">
            <a:extLst>
              <a:ext uri="{FF2B5EF4-FFF2-40B4-BE49-F238E27FC236}">
                <a16:creationId xmlns:a16="http://schemas.microsoft.com/office/drawing/2014/main" id="{5EF89F62-2886-888B-3788-54CCD2A952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39826" y="4506028"/>
            <a:ext cx="626416" cy="14145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1342831-DDA3-DF29-9C9A-3E671A242DE3}"/>
              </a:ext>
            </a:extLst>
          </p:cNvPr>
          <p:cNvSpPr txBox="1"/>
          <p:nvPr/>
        </p:nvSpPr>
        <p:spPr>
          <a:xfrm>
            <a:off x="5291332" y="4156882"/>
            <a:ext cx="2929662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da-DK" altLang="ko-KR" sz="1100" i="0" dirty="0">
                <a:effectLst/>
                <a:latin typeface="Helvetica Neue"/>
              </a:rPr>
              <a:t>701251 Analog Voltage Input Module</a:t>
            </a:r>
          </a:p>
        </p:txBody>
      </p:sp>
      <p:pic>
        <p:nvPicPr>
          <p:cNvPr id="10" name="Picture 6" descr="Featured product image">
            <a:extLst>
              <a:ext uri="{FF2B5EF4-FFF2-40B4-BE49-F238E27FC236}">
                <a16:creationId xmlns:a16="http://schemas.microsoft.com/office/drawing/2014/main" id="{CE39466A-7EC9-DAEF-D44B-34182097AC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08662" y="2011772"/>
            <a:ext cx="656780" cy="14172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A84AB33-B447-FC66-21D4-3A3A97E8F255}"/>
              </a:ext>
            </a:extLst>
          </p:cNvPr>
          <p:cNvSpPr txBox="1"/>
          <p:nvPr/>
        </p:nvSpPr>
        <p:spPr>
          <a:xfrm>
            <a:off x="8119274" y="1528675"/>
            <a:ext cx="2703900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701265 High-Precision Temperature Input Module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6E5B80E-0447-EE25-E323-B83C2CBD6F7B}"/>
              </a:ext>
            </a:extLst>
          </p:cNvPr>
          <p:cNvSpPr txBox="1"/>
          <p:nvPr/>
        </p:nvSpPr>
        <p:spPr>
          <a:xfrm>
            <a:off x="6539839" y="5091079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pic>
        <p:nvPicPr>
          <p:cNvPr id="13" name="Picture 8" descr="Featured product image">
            <a:extLst>
              <a:ext uri="{FF2B5EF4-FFF2-40B4-BE49-F238E27FC236}">
                <a16:creationId xmlns:a16="http://schemas.microsoft.com/office/drawing/2014/main" id="{D3BF687D-8195-D71E-B36E-C117444A12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2769" y="4539099"/>
            <a:ext cx="2008377" cy="1506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F37671F4-AC07-86D4-3CC2-76143BBF15E6}"/>
              </a:ext>
            </a:extLst>
          </p:cNvPr>
          <p:cNvSpPr txBox="1"/>
          <p:nvPr/>
        </p:nvSpPr>
        <p:spPr>
          <a:xfrm>
            <a:off x="8192939" y="4148052"/>
            <a:ext cx="263475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100" i="0" dirty="0">
                <a:effectLst/>
                <a:latin typeface="Helvetica Neue"/>
              </a:rPr>
              <a:t>702916 Current Probe 120 MHz/ 0.5 ARMS, 5 ARMS, 30 ARMS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E4A10E-923B-6680-8732-1A7447EE8882}"/>
              </a:ext>
            </a:extLst>
          </p:cNvPr>
          <p:cNvSpPr txBox="1"/>
          <p:nvPr/>
        </p:nvSpPr>
        <p:spPr>
          <a:xfrm>
            <a:off x="6539838" y="2680278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2 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6697C08-DF61-5AE7-AE8F-293A58CF4932}"/>
              </a:ext>
            </a:extLst>
          </p:cNvPr>
          <p:cNvSpPr txBox="1"/>
          <p:nvPr/>
        </p:nvSpPr>
        <p:spPr>
          <a:xfrm>
            <a:off x="10376256" y="2679437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3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32FDDFED-18C6-C25D-2AF7-CFB2753ED97B}"/>
              </a:ext>
            </a:extLst>
          </p:cNvPr>
          <p:cNvSpPr txBox="1"/>
          <p:nvPr/>
        </p:nvSpPr>
        <p:spPr>
          <a:xfrm>
            <a:off x="10544668" y="5127494"/>
            <a:ext cx="55701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i="0" dirty="0">
                <a:effectLst/>
                <a:latin typeface="Helvetica Neue"/>
              </a:rPr>
              <a:t>X 1</a:t>
            </a:r>
            <a:endParaRPr lang="da-DK" altLang="ko-KR" i="0" dirty="0">
              <a:effectLst/>
              <a:latin typeface="Helvetica Neue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4B1A75D8-35F8-9479-DB23-9B55FC28618A}"/>
              </a:ext>
            </a:extLst>
          </p:cNvPr>
          <p:cNvSpPr txBox="1"/>
          <p:nvPr/>
        </p:nvSpPr>
        <p:spPr>
          <a:xfrm>
            <a:off x="786415" y="901179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Test System</a:t>
            </a:r>
            <a:endParaRPr lang="ko-KR" altLang="en-US" dirty="0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D7FB4B98-5C1D-A6E2-67AC-8F256D8869D7}"/>
              </a:ext>
            </a:extLst>
          </p:cNvPr>
          <p:cNvSpPr txBox="1"/>
          <p:nvPr/>
        </p:nvSpPr>
        <p:spPr>
          <a:xfrm>
            <a:off x="4762156" y="914374"/>
            <a:ext cx="35553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DL950 Modules used</a:t>
            </a:r>
            <a:endParaRPr lang="ko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3A4036B4-636A-2CD1-8BCE-816A46EA80F4}"/>
              </a:ext>
            </a:extLst>
          </p:cNvPr>
          <p:cNvSpPr/>
          <p:nvPr/>
        </p:nvSpPr>
        <p:spPr>
          <a:xfrm>
            <a:off x="2659094" y="2463225"/>
            <a:ext cx="1327639" cy="844060"/>
          </a:xfrm>
          <a:prstGeom prst="rect">
            <a:avLst/>
          </a:prstGeom>
          <a:noFill/>
          <a:ln w="28575">
            <a:solidFill>
              <a:srgbClr val="FFFF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9012595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21</a:t>
            </a:fld>
            <a:endParaRPr kumimoji="1" lang="ja-JP" altLang="en-US"/>
          </a:p>
        </p:txBody>
      </p:sp>
      <p:pic>
        <p:nvPicPr>
          <p:cNvPr id="5" name="내용 개체 틀 9" descr="기계, 실내, 전자제품, 컴퓨터이(가) 표시된 사진&#10;&#10;자동 생성된 설명">
            <a:extLst>
              <a:ext uri="{FF2B5EF4-FFF2-40B4-BE49-F238E27FC236}">
                <a16:creationId xmlns:a16="http://schemas.microsoft.com/office/drawing/2014/main" id="{133ADFDF-503E-88D5-4DB3-AEB458441D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8070" y="1280646"/>
            <a:ext cx="8448738" cy="475663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DF1D7B1-38E5-5CA5-B3FA-C32BFB45A4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11466" y="1227088"/>
            <a:ext cx="2796836" cy="143621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BD81855-4DBE-1A31-F130-B7EFE1AC10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2657" y="3111326"/>
            <a:ext cx="2149506" cy="117348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C6A7099-8976-0C29-6F8D-CEACE7B917A1}"/>
              </a:ext>
            </a:extLst>
          </p:cNvPr>
          <p:cNvSpPr txBox="1"/>
          <p:nvPr/>
        </p:nvSpPr>
        <p:spPr>
          <a:xfrm>
            <a:off x="9898693" y="950793"/>
            <a:ext cx="118233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Sample JIG</a:t>
            </a:r>
            <a:endParaRPr lang="ko-KR" altLang="en-US" sz="1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96A2D5B-D3A1-559E-DA0A-9ACE2355ED7B}"/>
              </a:ext>
            </a:extLst>
          </p:cNvPr>
          <p:cNvSpPr txBox="1"/>
          <p:nvPr/>
        </p:nvSpPr>
        <p:spPr>
          <a:xfrm>
            <a:off x="378069" y="879203"/>
            <a:ext cx="475663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System solutions for installed customer sites</a:t>
            </a:r>
            <a:endParaRPr lang="ko-KR" altLang="en-US" sz="14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BFD8875-584D-E4D7-BE78-92AF09A38FBE}"/>
              </a:ext>
            </a:extLst>
          </p:cNvPr>
          <p:cNvSpPr txBox="1"/>
          <p:nvPr/>
        </p:nvSpPr>
        <p:spPr>
          <a:xfrm>
            <a:off x="9254474" y="2803549"/>
            <a:ext cx="206455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DUT(Pre-Charge Relay)</a:t>
            </a:r>
            <a:endParaRPr lang="ko-KR" altLang="en-US" sz="14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5A381FB-7BED-EB15-8277-21D0ADBFF36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657" y="4806043"/>
            <a:ext cx="2149506" cy="1210172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CB8BA8A-76F1-E8FF-17E7-47F03F9E7A55}"/>
              </a:ext>
            </a:extLst>
          </p:cNvPr>
          <p:cNvSpPr txBox="1"/>
          <p:nvPr/>
        </p:nvSpPr>
        <p:spPr>
          <a:xfrm>
            <a:off x="9254474" y="4450442"/>
            <a:ext cx="24707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Failed Sample (during work)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28867338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45458DB-73D1-F0DD-033E-B4B8D4F293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709CFC9-6002-E650-50A9-FDCE304B604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22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D6ADAF6-4B87-64E0-B7DD-71E30498C12F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4631855" y="2747187"/>
            <a:ext cx="2358225" cy="615194"/>
          </a:xfrm>
        </p:spPr>
        <p:txBody>
          <a:bodyPr/>
          <a:lstStyle/>
          <a:p>
            <a:pPr marL="0" indent="0">
              <a:buNone/>
            </a:pPr>
            <a:r>
              <a:rPr lang="en-US" altLang="ko-KR" dirty="0">
                <a:hlinkClick r:id="rId2" action="ppaction://hlinkfile"/>
              </a:rPr>
              <a:t>Movie Link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045020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Expectations for DL950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23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8A766C-83A9-3053-D624-BF03779EB320}"/>
              </a:ext>
            </a:extLst>
          </p:cNvPr>
          <p:cNvSpPr txBox="1"/>
          <p:nvPr/>
        </p:nvSpPr>
        <p:spPr>
          <a:xfrm>
            <a:off x="680894" y="1334604"/>
            <a:ext cx="1105230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/>
          </a:p>
          <a:p>
            <a:r>
              <a:rPr lang="en-US" altLang="ko-KR" dirty="0"/>
              <a:t>It is expected to be a device that can replace NI DAQ products based on noise processing and isolation.</a:t>
            </a:r>
          </a:p>
          <a:p>
            <a:endParaRPr lang="en-US" altLang="ko-KR" dirty="0"/>
          </a:p>
        </p:txBody>
      </p:sp>
      <p:pic>
        <p:nvPicPr>
          <p:cNvPr id="6" name="Picture 4" descr="HorizontalLine">
            <a:extLst>
              <a:ext uri="{FF2B5EF4-FFF2-40B4-BE49-F238E27FC236}">
                <a16:creationId xmlns:a16="http://schemas.microsoft.com/office/drawing/2014/main" id="{04F4ED10-13E4-16D8-E0C1-F88D4D7CDC7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850DDCE-CC27-2C06-72AB-63211BB54352}"/>
              </a:ext>
            </a:extLst>
          </p:cNvPr>
          <p:cNvSpPr txBox="1"/>
          <p:nvPr/>
        </p:nvSpPr>
        <p:spPr>
          <a:xfrm>
            <a:off x="284567" y="899428"/>
            <a:ext cx="66100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T&amp;M System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3DAB028-1DF3-E58A-AF20-0A494007BE24}"/>
              </a:ext>
            </a:extLst>
          </p:cNvPr>
          <p:cNvSpPr/>
          <p:nvPr/>
        </p:nvSpPr>
        <p:spPr>
          <a:xfrm>
            <a:off x="639992" y="1654281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63335BE-1B97-62B1-0AF2-C9CA08BDF3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992" y="2595586"/>
            <a:ext cx="2139526" cy="116333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95640BC1-C550-CD4F-3C56-3E572CA3A0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0996" y="4472922"/>
            <a:ext cx="2126816" cy="923330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1C09E76-DA9A-1277-012B-3243F7097ED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93937" y="2323777"/>
            <a:ext cx="4586871" cy="352880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1F07DB7-605D-E25F-0C36-A0D579893F0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105974" y="2323777"/>
            <a:ext cx="3813908" cy="2861909"/>
          </a:xfrm>
          <a:prstGeom prst="rect">
            <a:avLst/>
          </a:prstGeom>
        </p:spPr>
      </p:pic>
      <p:sp>
        <p:nvSpPr>
          <p:cNvPr id="18" name="화살표: 오른쪽 17">
            <a:extLst>
              <a:ext uri="{FF2B5EF4-FFF2-40B4-BE49-F238E27FC236}">
                <a16:creationId xmlns:a16="http://schemas.microsoft.com/office/drawing/2014/main" id="{C2DB8FE7-D497-FCC9-5DAF-351EA346BA95}"/>
              </a:ext>
            </a:extLst>
          </p:cNvPr>
          <p:cNvSpPr/>
          <p:nvPr/>
        </p:nvSpPr>
        <p:spPr>
          <a:xfrm>
            <a:off x="3039170" y="3324295"/>
            <a:ext cx="1809550" cy="1005060"/>
          </a:xfrm>
          <a:prstGeom prst="rightArrow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58537A8-5526-F53D-8E18-BA654BB151B0}"/>
              </a:ext>
            </a:extLst>
          </p:cNvPr>
          <p:cNvSpPr txBox="1"/>
          <p:nvPr/>
        </p:nvSpPr>
        <p:spPr>
          <a:xfrm>
            <a:off x="3049588" y="2662926"/>
            <a:ext cx="19980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Replacement for Test Solution</a:t>
            </a:r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AC88BE42-3EDC-F9F7-C308-31101BF5F2A3}"/>
              </a:ext>
            </a:extLst>
          </p:cNvPr>
          <p:cNvSpPr txBox="1"/>
          <p:nvPr/>
        </p:nvSpPr>
        <p:spPr>
          <a:xfrm>
            <a:off x="710996" y="3758494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</a:t>
            </a:r>
            <a:r>
              <a:rPr lang="en-US" altLang="ko-KR" sz="1400" dirty="0" err="1"/>
              <a:t>compactDAQ</a:t>
            </a:r>
            <a:endParaRPr lang="ko-KR" altLang="en-US" sz="14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4105CE4D-3C79-4921-D182-200156D53C3D}"/>
              </a:ext>
            </a:extLst>
          </p:cNvPr>
          <p:cNvSpPr txBox="1"/>
          <p:nvPr/>
        </p:nvSpPr>
        <p:spPr>
          <a:xfrm>
            <a:off x="710996" y="5481069"/>
            <a:ext cx="18095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400" dirty="0"/>
              <a:t>NI PXI</a:t>
            </a:r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0473484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71E1965-5FF3-54B2-E8B9-3CF7924FBF9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Sales opportunity of DL950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9B9FA3A4-6771-5933-5FA9-22B7485B4AA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24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FFE967D-0DD7-3185-1F59-716A162B808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Samsung MX Division (Mobile)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Circuit</a:t>
            </a:r>
            <a:r>
              <a:rPr lang="ko-KR" altLang="en-US" sz="1800" dirty="0"/>
              <a:t> </a:t>
            </a:r>
            <a:r>
              <a:rPr lang="en-US" altLang="ko-KR" sz="1800" dirty="0"/>
              <a:t>board duration &amp; current test</a:t>
            </a:r>
          </a:p>
          <a:p>
            <a:r>
              <a:rPr lang="en-US" altLang="ko-KR" sz="2000" dirty="0"/>
              <a:t>Stats Chip pack Korea</a:t>
            </a:r>
          </a:p>
          <a:p>
            <a:pPr lvl="1"/>
            <a:r>
              <a:rPr lang="en-US" altLang="ko-KR" sz="1800" dirty="0"/>
              <a:t>1unit</a:t>
            </a:r>
          </a:p>
          <a:p>
            <a:pPr lvl="1"/>
            <a:r>
              <a:rPr lang="en-US" altLang="ko-KR" sz="1800" dirty="0"/>
              <a:t>Semiconductor duration &amp; looping test</a:t>
            </a:r>
          </a:p>
          <a:p>
            <a:r>
              <a:rPr lang="en-US" altLang="ko-KR" sz="2000" dirty="0" err="1"/>
              <a:t>Posco</a:t>
            </a:r>
            <a:endParaRPr lang="en-US" altLang="ko-KR" sz="2000" dirty="0"/>
          </a:p>
          <a:p>
            <a:pPr lvl="1"/>
            <a:r>
              <a:rPr lang="en-US" altLang="ko-KR" sz="1800" dirty="0"/>
              <a:t>2 units</a:t>
            </a:r>
          </a:p>
          <a:p>
            <a:pPr lvl="1"/>
            <a:r>
              <a:rPr lang="en-US" altLang="ko-KR" sz="1800" dirty="0"/>
              <a:t>Electricity quality monitoring for electrical substation in steel plant</a:t>
            </a:r>
          </a:p>
          <a:p>
            <a:r>
              <a:rPr lang="en-US" altLang="ko-KR" sz="2200" dirty="0" err="1"/>
              <a:t>Keyang</a:t>
            </a:r>
            <a:r>
              <a:rPr lang="en-US" altLang="ko-KR" sz="2200" dirty="0"/>
              <a:t> Electric Machinery</a:t>
            </a:r>
          </a:p>
          <a:p>
            <a:pPr lvl="1"/>
            <a:r>
              <a:rPr lang="en-US" altLang="ko-KR" sz="1800" dirty="0"/>
              <a:t>1 unit</a:t>
            </a:r>
          </a:p>
          <a:p>
            <a:pPr lvl="1"/>
            <a:r>
              <a:rPr lang="en-US" altLang="ko-KR" sz="1800" dirty="0"/>
              <a:t>Vehicle sunroof motor test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75470677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4ED7D0-C7E2-BD00-79F2-9C0FDA66E3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1366581-F8F2-8E7D-51B4-518AEE8C398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FE5D6A6-9506-191E-C6C9-A1173C556AF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25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1570C3B-EB6E-B51A-02E0-D59CADCC2A71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517055" y="1071366"/>
            <a:ext cx="11341887" cy="5196269"/>
          </a:xfrm>
        </p:spPr>
        <p:txBody>
          <a:bodyPr/>
          <a:lstStyle/>
          <a:p>
            <a:r>
              <a:rPr lang="en-US" altLang="ko-KR" sz="2000" dirty="0"/>
              <a:t>Physical Layer Analysis</a:t>
            </a:r>
          </a:p>
          <a:p>
            <a:pPr lvl="1"/>
            <a:r>
              <a:rPr lang="en-US" altLang="ko-KR" sz="1800" dirty="0"/>
              <a:t>CAN/CANFD or other serial signal physical layer decoding function like DLM series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Integrated Printer</a:t>
            </a:r>
          </a:p>
          <a:p>
            <a:pPr lvl="1"/>
            <a:r>
              <a:rPr lang="en-US" altLang="ko-KR" sz="1800" dirty="0"/>
              <a:t>Integrated printer support instantaneous data output to tangible paper</a:t>
            </a:r>
          </a:p>
          <a:p>
            <a:pPr lvl="1"/>
            <a:r>
              <a:rPr lang="en-US" altLang="ko-KR" sz="1800" dirty="0"/>
              <a:t>Heavy industry customers ( Shipbuilding ) started to change DL950 to other high speed DAQ with printer</a:t>
            </a:r>
          </a:p>
          <a:p>
            <a:pPr lvl="1"/>
            <a:r>
              <a:rPr lang="en-US" altLang="ko-KR" sz="1800" dirty="0"/>
              <a:t>The market size that can sell DL950 in the maintenance market is bigger. However, the market is being lost due to the absence of a printer. A printer function that can be set up simply and printed is needed.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Weight</a:t>
            </a:r>
          </a:p>
          <a:p>
            <a:pPr lvl="1"/>
            <a:r>
              <a:rPr lang="en-US" altLang="ko-KR" sz="1800" dirty="0"/>
              <a:t>Too heavy to carry to the test site</a:t>
            </a:r>
          </a:p>
        </p:txBody>
      </p:sp>
    </p:spTree>
    <p:extLst>
      <p:ext uri="{BB962C8B-B14F-4D97-AF65-F5344CB8AC3E}">
        <p14:creationId xmlns:p14="http://schemas.microsoft.com/office/powerpoint/2010/main" val="148270821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(Sales)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26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USB C Interface</a:t>
            </a:r>
          </a:p>
          <a:p>
            <a:pPr lvl="1"/>
            <a:r>
              <a:rPr lang="en-US" altLang="ko-KR" sz="1800" dirty="0"/>
              <a:t>USB C interface should be applied(EX : replace VGA to USB C, USB C cable to External SSD)</a:t>
            </a:r>
            <a:endParaRPr lang="ko-KR" altLang="en-US" sz="1800" dirty="0"/>
          </a:p>
          <a:p>
            <a:endParaRPr lang="en-US" altLang="ko-KR" sz="2000" dirty="0"/>
          </a:p>
          <a:p>
            <a:r>
              <a:rPr lang="en-US" altLang="ko-KR" sz="2000" dirty="0"/>
              <a:t>Measure values order</a:t>
            </a:r>
          </a:p>
          <a:p>
            <a:pPr lvl="1"/>
            <a:r>
              <a:rPr lang="en-US" altLang="ko-KR" sz="1800" dirty="0"/>
              <a:t>Measure values order that are displayed in the screen cannot be changed</a:t>
            </a:r>
          </a:p>
          <a:p>
            <a:pPr lvl="1"/>
            <a:r>
              <a:rPr lang="en-US" altLang="ko-KR" sz="1800" dirty="0"/>
              <a:t>The order should be edited by user for the better analysis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Integrated DC power</a:t>
            </a:r>
          </a:p>
          <a:p>
            <a:pPr lvl="1"/>
            <a:r>
              <a:rPr lang="en-US" altLang="ko-KR" sz="1800" dirty="0"/>
              <a:t>Integrated DC power helps not to carry external power bank or source.</a:t>
            </a:r>
          </a:p>
          <a:p>
            <a:pPr lvl="1"/>
            <a:endParaRPr lang="en-US" altLang="ko-KR" sz="1600" dirty="0"/>
          </a:p>
          <a:p>
            <a:r>
              <a:rPr lang="en-US" altLang="ko-KR" sz="2000" dirty="0"/>
              <a:t>Display size expansion</a:t>
            </a:r>
          </a:p>
          <a:p>
            <a:pPr lvl="1"/>
            <a:r>
              <a:rPr lang="en-US" altLang="ko-KR" sz="1800" b="0" i="0" dirty="0">
                <a:solidFill>
                  <a:srgbClr val="3C4043"/>
                </a:solidFill>
                <a:effectLst/>
                <a:latin typeface="Roboto" panose="02000000000000000000" pitchFamily="2" charset="0"/>
              </a:rPr>
              <a:t>The screen is relatively smaller than the DLM series. Display size expansion is required.</a:t>
            </a:r>
            <a:endParaRPr lang="en-US" altLang="ko-KR" sz="2400" dirty="0"/>
          </a:p>
        </p:txBody>
      </p:sp>
    </p:spTree>
    <p:extLst>
      <p:ext uri="{BB962C8B-B14F-4D97-AF65-F5344CB8AC3E}">
        <p14:creationId xmlns:p14="http://schemas.microsoft.com/office/powerpoint/2010/main" val="179873642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2DC0DC-0341-8122-64DF-923B2EF5D7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63DCB65-164F-DA68-E842-572D1ED5F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Request for YMI Product (Engineer)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71872935-8DD1-9084-8F12-6E734B7EDE0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27</a:t>
            </a:fld>
            <a:endParaRPr kumimoji="1" lang="ja-JP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514F222-1BD7-457E-FA45-AE3E8EE9505C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altLang="ko-KR" sz="2000" dirty="0"/>
              <a:t>Remote mode key Lock</a:t>
            </a:r>
          </a:p>
          <a:p>
            <a:pPr lvl="1"/>
            <a:r>
              <a:rPr lang="en-US" altLang="ko-KR" sz="1800" dirty="0"/>
              <a:t>While in remote mode entire key locked, make us difficult to analysis the trend</a:t>
            </a:r>
          </a:p>
          <a:p>
            <a:pPr lvl="1"/>
            <a:r>
              <a:rPr lang="en-US" altLang="ko-KR" sz="1800" dirty="0"/>
              <a:t>At least time axis should be changeable so that trend analysis will be possible</a:t>
            </a:r>
          </a:p>
          <a:p>
            <a:pPr lvl="1"/>
            <a:endParaRPr lang="en-US" altLang="ko-KR" sz="1800" dirty="0"/>
          </a:p>
          <a:p>
            <a:r>
              <a:rPr lang="en-US" altLang="ko-KR" sz="2000" dirty="0"/>
              <a:t>Data acquisition while waiting for Trigger</a:t>
            </a:r>
          </a:p>
          <a:p>
            <a:pPr lvl="1"/>
            <a:r>
              <a:rPr lang="en-US" altLang="ko-KR" sz="1800" dirty="0"/>
              <a:t>In some cases, 720221, 701261 are used in same time with voltage input modules</a:t>
            </a:r>
          </a:p>
          <a:p>
            <a:pPr lvl="1"/>
            <a:r>
              <a:rPr lang="en-US" altLang="ko-KR" sz="1800" dirty="0"/>
              <a:t>While waiting trigger, there is no way to gather temperature data</a:t>
            </a:r>
          </a:p>
          <a:p>
            <a:pPr lvl="1"/>
            <a:endParaRPr lang="en-US" altLang="ko-KR" sz="1800" dirty="0"/>
          </a:p>
          <a:p>
            <a:r>
              <a:rPr lang="en-US" altLang="ko-KR" sz="2200" dirty="0"/>
              <a:t>LabVIEW Driver</a:t>
            </a:r>
          </a:p>
          <a:p>
            <a:pPr lvl="1"/>
            <a:r>
              <a:rPr lang="en-US" altLang="ko-KR" sz="1800" dirty="0"/>
              <a:t>Some commands are missing in LabVIEW driver</a:t>
            </a:r>
          </a:p>
          <a:p>
            <a:pPr lvl="1"/>
            <a:r>
              <a:rPr lang="en-US" altLang="ko-KR" sz="1800" dirty="0"/>
              <a:t>The driver should support most of the functions in the communication commands</a:t>
            </a:r>
          </a:p>
        </p:txBody>
      </p:sp>
    </p:spTree>
    <p:extLst>
      <p:ext uri="{BB962C8B-B14F-4D97-AF65-F5344CB8AC3E}">
        <p14:creationId xmlns:p14="http://schemas.microsoft.com/office/powerpoint/2010/main" val="60788202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D082A9D8-7282-48CC-9169-9781CACD5F9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28</a:t>
            </a:fld>
            <a:endParaRPr kumimoji="1" lang="ja-JP" altLang="en-US"/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42B58B43-5D1D-4AAB-8A2F-45EEDB95000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6290191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15504E-36AB-3489-9F4F-124D388B4E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Self introduction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266388E3-F2F3-806B-1FFA-D7E3B408D69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3</a:t>
            </a:fld>
            <a:endParaRPr kumimoji="1" lang="ja-JP" altLang="en-US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B1E184F-2717-578D-989F-584B8466767A}"/>
              </a:ext>
            </a:extLst>
          </p:cNvPr>
          <p:cNvSpPr/>
          <p:nvPr/>
        </p:nvSpPr>
        <p:spPr>
          <a:xfrm>
            <a:off x="2916936" y="1216152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71B63FC-DBEB-84E7-F9B8-36F5A0D9FEA3}"/>
              </a:ext>
            </a:extLst>
          </p:cNvPr>
          <p:cNvSpPr txBox="1"/>
          <p:nvPr/>
        </p:nvSpPr>
        <p:spPr>
          <a:xfrm>
            <a:off x="2990088" y="1186262"/>
            <a:ext cx="17739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Profile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921588F-DDA8-E7B4-9047-4969FB6A3735}"/>
              </a:ext>
            </a:extLst>
          </p:cNvPr>
          <p:cNvSpPr txBox="1"/>
          <p:nvPr/>
        </p:nvSpPr>
        <p:spPr>
          <a:xfrm>
            <a:off x="2962654" y="3384597"/>
            <a:ext cx="25328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Work(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  <a:latin typeface="-apple-system"/>
              </a:rPr>
              <a:t>A</a:t>
            </a:r>
            <a:r>
              <a:rPr lang="en-US" altLang="ko-KR" b="1" i="0" dirty="0">
                <a:solidFill>
                  <a:schemeClr val="accent1">
                    <a:lumMod val="75000"/>
                  </a:schemeClr>
                </a:solidFill>
                <a:effectLst/>
                <a:latin typeface="-apple-system"/>
              </a:rPr>
              <a:t>ssigned </a:t>
            </a:r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Task)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CF39D3B-C1B5-76B2-F104-1C9B1AF868B1}"/>
              </a:ext>
            </a:extLst>
          </p:cNvPr>
          <p:cNvSpPr/>
          <p:nvPr/>
        </p:nvSpPr>
        <p:spPr>
          <a:xfrm>
            <a:off x="2907793" y="3422959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9B03AC1-4AC4-7B87-6C0A-5262A9BE0230}"/>
              </a:ext>
            </a:extLst>
          </p:cNvPr>
          <p:cNvSpPr txBox="1"/>
          <p:nvPr/>
        </p:nvSpPr>
        <p:spPr>
          <a:xfrm>
            <a:off x="7531606" y="1139428"/>
            <a:ext cx="21793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accent1">
                    <a:lumMod val="75000"/>
                  </a:schemeClr>
                </a:solidFill>
              </a:rPr>
              <a:t>Career</a:t>
            </a:r>
            <a:endParaRPr lang="ko-KR" altLang="en-US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190B6BE-1FB3-1CA2-ABA9-B7BF7CF5328C}"/>
              </a:ext>
            </a:extLst>
          </p:cNvPr>
          <p:cNvSpPr/>
          <p:nvPr/>
        </p:nvSpPr>
        <p:spPr>
          <a:xfrm>
            <a:off x="7485887" y="1177790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C0B0032-9A13-F693-0D95-B00C6FA09487}"/>
              </a:ext>
            </a:extLst>
          </p:cNvPr>
          <p:cNvSpPr txBox="1"/>
          <p:nvPr/>
        </p:nvSpPr>
        <p:spPr>
          <a:xfrm>
            <a:off x="2990088" y="1810512"/>
            <a:ext cx="432511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Name : BAE </a:t>
            </a:r>
            <a:r>
              <a:rPr lang="en-US" altLang="ko-KR" dirty="0" err="1"/>
              <a:t>Seong</a:t>
            </a:r>
            <a:r>
              <a:rPr lang="en-US" altLang="ko-KR" dirty="0"/>
              <a:t> woo(</a:t>
            </a:r>
            <a:r>
              <a:rPr lang="ko-KR" altLang="en-US" dirty="0"/>
              <a:t>裵成友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E-mail</a:t>
            </a:r>
            <a:r>
              <a:rPr lang="ko-KR" altLang="en-US" dirty="0"/>
              <a:t> </a:t>
            </a:r>
            <a:r>
              <a:rPr lang="en-US" altLang="ko-KR" dirty="0"/>
              <a:t>:</a:t>
            </a:r>
            <a:r>
              <a:rPr lang="ko-KR" altLang="en-US" dirty="0"/>
              <a:t> </a:t>
            </a:r>
            <a:r>
              <a:rPr lang="en-US" altLang="ko-KR" dirty="0">
                <a:hlinkClick r:id="rId3"/>
              </a:rPr>
              <a:t>seongwoo.bae@yokogawa.com</a:t>
            </a:r>
            <a:endParaRPr lang="en-US" altLang="ko-KR" dirty="0"/>
          </a:p>
          <a:p>
            <a:r>
              <a:rPr lang="en-US" altLang="ko-KR" dirty="0"/>
              <a:t>Birthday : 1980.05.03</a:t>
            </a:r>
          </a:p>
          <a:p>
            <a:r>
              <a:rPr lang="en-US" altLang="ko-KR" dirty="0"/>
              <a:t>Place of birth : Busan, Korea</a:t>
            </a:r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54270D5-5A1B-FB49-5617-D25FD94BCA17}"/>
              </a:ext>
            </a:extLst>
          </p:cNvPr>
          <p:cNvSpPr txBox="1"/>
          <p:nvPr/>
        </p:nvSpPr>
        <p:spPr>
          <a:xfrm>
            <a:off x="2990088" y="3872168"/>
            <a:ext cx="456285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Develop programs to implement customer systems or services</a:t>
            </a:r>
          </a:p>
          <a:p>
            <a:r>
              <a:rPr lang="en-US" altLang="ko-KR" dirty="0"/>
              <a:t>Development Language : C++, C#, JAVA</a:t>
            </a:r>
          </a:p>
          <a:p>
            <a:endParaRPr lang="ko-KR" altLang="en-US" dirty="0"/>
          </a:p>
        </p:txBody>
      </p:sp>
      <p:pic>
        <p:nvPicPr>
          <p:cNvPr id="14" name="그림 13" descr="의류, 사람, 인간의 얼굴, 하늘이(가) 표시된 사진&#10;&#10;자동 생성된 설명">
            <a:extLst>
              <a:ext uri="{FF2B5EF4-FFF2-40B4-BE49-F238E27FC236}">
                <a16:creationId xmlns:a16="http://schemas.microsoft.com/office/drawing/2014/main" id="{65AC6D4E-AA3D-5036-C09C-191C856ECD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64" y="1362456"/>
            <a:ext cx="1484472" cy="189992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AC9B8C32-4F92-0FC1-F03C-247FE1FF368F}"/>
              </a:ext>
            </a:extLst>
          </p:cNvPr>
          <p:cNvSpPr txBox="1"/>
          <p:nvPr/>
        </p:nvSpPr>
        <p:spPr>
          <a:xfrm>
            <a:off x="7611000" y="1639586"/>
            <a:ext cx="430618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Power Noise Simulator </a:t>
            </a:r>
          </a:p>
          <a:p>
            <a:r>
              <a:rPr lang="en-US" altLang="ko-KR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Samsung SDI</a:t>
            </a:r>
          </a:p>
          <a:p>
            <a:endParaRPr lang="en-US" altLang="ko-KR" dirty="0"/>
          </a:p>
          <a:p>
            <a:r>
              <a:rPr kumimoji="1" lang="en-US" altLang="ja-JP" dirty="0"/>
              <a:t>Battery TEST </a:t>
            </a:r>
            <a:r>
              <a:rPr kumimoji="1" lang="en-US" altLang="ko-KR" dirty="0"/>
              <a:t>system </a:t>
            </a:r>
          </a:p>
          <a:p>
            <a:r>
              <a:rPr kumimoji="1" lang="en-US" altLang="ja-JP" dirty="0"/>
              <a:t> 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Samsung SDI</a:t>
            </a:r>
          </a:p>
          <a:p>
            <a:endParaRPr kumimoji="1" lang="en-US" altLang="ja-JP" dirty="0"/>
          </a:p>
          <a:p>
            <a:r>
              <a:rPr kumimoji="1" lang="en-US" altLang="ja-JP" dirty="0"/>
              <a:t>Camera durability test system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mobis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, LG</a:t>
            </a:r>
            <a:r>
              <a:rPr lang="ko-KR" altLang="en-US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 </a:t>
            </a:r>
            <a:r>
              <a:rPr lang="en-US" altLang="ko-KR" dirty="0" err="1">
                <a:solidFill>
                  <a:schemeClr val="accent1">
                    <a:lumMod val="60000"/>
                    <a:lumOff val="40000"/>
                  </a:schemeClr>
                </a:solidFill>
              </a:rPr>
              <a:t>Innotek</a:t>
            </a:r>
            <a:endParaRPr lang="en-US" altLang="ko-KR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Thermoelectric module and Peltier element efficiency and durability tester</a:t>
            </a:r>
          </a:p>
          <a:p>
            <a:r>
              <a:rPr kumimoji="1" lang="en-US" altLang="ja-JP" dirty="0"/>
              <a:t>  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Hyundai</a:t>
            </a:r>
            <a:endParaRPr kumimoji="1" lang="en-US" altLang="ja-JP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endParaRPr kumimoji="1" lang="en-US" altLang="ja-JP" dirty="0"/>
          </a:p>
          <a:p>
            <a:r>
              <a:rPr kumimoji="1" lang="en-US" altLang="ja-JP" dirty="0"/>
              <a:t>Grid PV Simulator</a:t>
            </a:r>
          </a:p>
          <a:p>
            <a:pPr algn="l"/>
            <a:r>
              <a:rPr kumimoji="1" lang="en-US" altLang="ja-JP" dirty="0"/>
              <a:t>  </a:t>
            </a:r>
            <a:r>
              <a:rPr kumimoji="1" lang="en-US" altLang="ja-JP" dirty="0">
                <a:solidFill>
                  <a:schemeClr val="accent1">
                    <a:lumMod val="60000"/>
                    <a:lumOff val="40000"/>
                  </a:schemeClr>
                </a:solidFill>
              </a:rPr>
              <a:t>H</a:t>
            </a:r>
            <a:r>
              <a:rPr lang="en-US" altLang="ko-KR" dirty="0">
                <a:solidFill>
                  <a:schemeClr val="accent1">
                    <a:lumMod val="60000"/>
                    <a:lumOff val="40000"/>
                  </a:schemeClr>
                </a:solidFill>
                <a:latin typeface="-apple-system"/>
              </a:rPr>
              <a:t>anwha</a:t>
            </a:r>
            <a:endParaRPr kumimoji="1" lang="ja-JP" altLang="en-US" dirty="0">
              <a:solidFill>
                <a:schemeClr val="accent1">
                  <a:lumMod val="60000"/>
                  <a:lumOff val="40000"/>
                </a:schemeClr>
              </a:solidFill>
            </a:endParaRPr>
          </a:p>
          <a:p>
            <a:r>
              <a:rPr lang="en-US" altLang="ko-KR" dirty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083395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25D1E58-417B-D522-2229-DE3EAD526A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5342169-90C1-B8DB-AED4-255A98DFD3E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4</a:t>
            </a:fld>
            <a:endParaRPr kumimoji="1" lang="ja-JP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4839205-BE99-8C6D-A272-7976969E7D3D}"/>
              </a:ext>
            </a:extLst>
          </p:cNvPr>
          <p:cNvSpPr txBox="1"/>
          <p:nvPr/>
        </p:nvSpPr>
        <p:spPr>
          <a:xfrm>
            <a:off x="1265327" y="2852303"/>
            <a:ext cx="474988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Spark plug System </a:t>
            </a:r>
          </a:p>
          <a:p>
            <a:pPr algn="l"/>
            <a:r>
              <a:rPr lang="en-US" altLang="ko-KR" dirty="0"/>
              <a:t>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DL950-F-HK -</a:t>
            </a:r>
            <a:r>
              <a:rPr lang="en-US" altLang="ko-KR" dirty="0"/>
              <a:t> 5EA</a:t>
            </a:r>
          </a:p>
          <a:p>
            <a:pPr algn="l"/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720211 20MHz -15EA</a:t>
            </a:r>
            <a:endParaRPr lang="ko-KR" altLang="en-US" sz="1800" b="0" i="0" u="none" strike="noStrike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  C60 SFP+ - 5EA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700929 </a:t>
            </a:r>
            <a:r>
              <a:rPr lang="en-US" altLang="ko-KR" dirty="0"/>
              <a:t>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1000 V - 30EA</a:t>
            </a:r>
            <a:endParaRPr lang="en-US" altLang="ko-KR" dirty="0"/>
          </a:p>
          <a:p>
            <a:r>
              <a:rPr lang="en-US" altLang="ko-KR" dirty="0"/>
              <a:t>    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701933 </a:t>
            </a:r>
            <a:r>
              <a:rPr lang="en-US" altLang="ko-KR" dirty="0"/>
              <a:t>Current Probe 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30A 50MHz - 5EA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DA76A4A-DCE1-16C3-CFC0-3812C400357B}"/>
              </a:ext>
            </a:extLst>
          </p:cNvPr>
          <p:cNvSpPr txBox="1"/>
          <p:nvPr/>
        </p:nvSpPr>
        <p:spPr>
          <a:xfrm>
            <a:off x="4511040" y="1000864"/>
            <a:ext cx="7396391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YURA</a:t>
            </a:r>
            <a:r>
              <a:rPr lang="ko-KR" altLang="en-US" sz="2000" b="1" dirty="0"/>
              <a:t> </a:t>
            </a:r>
            <a:r>
              <a:rPr lang="en-US" altLang="ko-KR" sz="2000" b="1" dirty="0"/>
              <a:t>TECH </a:t>
            </a:r>
            <a:endParaRPr lang="en-US" altLang="ko-KR" dirty="0"/>
          </a:p>
          <a:p>
            <a:r>
              <a:rPr lang="en-US" altLang="ko-KR" dirty="0"/>
              <a:t>auto parts manufacturer</a:t>
            </a:r>
          </a:p>
          <a:p>
            <a:r>
              <a:rPr lang="en-US" altLang="ko-KR" dirty="0"/>
              <a:t>(Major customers are </a:t>
            </a:r>
            <a:r>
              <a:rPr lang="en-US" altLang="ko-KR" sz="2000" b="1" dirty="0"/>
              <a:t>Hyundai/Kia Motors and Hyundai </a:t>
            </a:r>
            <a:r>
              <a:rPr lang="en-US" altLang="ko-KR" sz="2000" b="1" dirty="0" err="1"/>
              <a:t>Mobis</a:t>
            </a:r>
            <a:r>
              <a:rPr lang="en-US" altLang="ko-KR" dirty="0"/>
              <a:t>.)</a:t>
            </a:r>
          </a:p>
          <a:p>
            <a:endParaRPr lang="en-US" altLang="ko-KR" dirty="0"/>
          </a:p>
          <a:p>
            <a:r>
              <a:rPr lang="en-US" altLang="ko-KR" b="1" dirty="0"/>
              <a:t>DL950</a:t>
            </a:r>
            <a:r>
              <a:rPr lang="ko-KR" altLang="en-US" b="1" dirty="0"/>
              <a:t> </a:t>
            </a:r>
            <a:r>
              <a:rPr lang="en-US" altLang="ko-KR" b="1" dirty="0"/>
              <a:t>Sales volume – 6EA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F41FF661-37FF-BBC4-7256-4075B945DD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559" y="1570400"/>
            <a:ext cx="2363305" cy="851485"/>
          </a:xfrm>
          <a:prstGeom prst="rect">
            <a:avLst/>
          </a:prstGeom>
        </p:spPr>
      </p:pic>
      <p:pic>
        <p:nvPicPr>
          <p:cNvPr id="7" name="Picture 4" descr="HorizontalLine">
            <a:extLst>
              <a:ext uri="{FF2B5EF4-FFF2-40B4-BE49-F238E27FC236}">
                <a16:creationId xmlns:a16="http://schemas.microsoft.com/office/drawing/2014/main" id="{D2153263-47B4-0001-5AD8-DDE66762F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D32197E-B446-6CB7-5340-A16FF019486A}"/>
              </a:ext>
            </a:extLst>
          </p:cNvPr>
          <p:cNvSpPr txBox="1"/>
          <p:nvPr/>
        </p:nvSpPr>
        <p:spPr>
          <a:xfrm>
            <a:off x="268605" y="845226"/>
            <a:ext cx="2834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Client</a:t>
            </a:r>
            <a:endParaRPr lang="ko-KR" altLang="en-US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A1431FC-272B-E9B1-36AC-8F0A11AFED2C}"/>
              </a:ext>
            </a:extLst>
          </p:cNvPr>
          <p:cNvSpPr txBox="1"/>
          <p:nvPr/>
        </p:nvSpPr>
        <p:spPr>
          <a:xfrm>
            <a:off x="5931711" y="2826007"/>
            <a:ext cx="5985469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/>
              <a:t>Pre-charge Relay System </a:t>
            </a:r>
          </a:p>
          <a:p>
            <a:r>
              <a:rPr lang="en-US" altLang="ko-KR" dirty="0"/>
              <a:t>      DL950-F-HK/M1 - 1EA</a:t>
            </a:r>
          </a:p>
          <a:p>
            <a:r>
              <a:rPr lang="en-US" altLang="ko-KR" dirty="0"/>
              <a:t>      720268 1MS/s  - 5EA</a:t>
            </a:r>
          </a:p>
          <a:p>
            <a:r>
              <a:rPr lang="en-US" altLang="ko-KR" dirty="0"/>
              <a:t>      758933 Measurement  lead set - 3EA</a:t>
            </a:r>
          </a:p>
          <a:p>
            <a:r>
              <a:rPr lang="en-US" altLang="ko-KR" dirty="0"/>
              <a:t>      701904 1:1 Safety adapter lead - 3EA</a:t>
            </a:r>
          </a:p>
          <a:p>
            <a:r>
              <a:rPr lang="en-US" altLang="ko-KR" dirty="0"/>
              <a:t>      758921 Fork Terminal adapters - 6EA</a:t>
            </a:r>
          </a:p>
          <a:p>
            <a:r>
              <a:rPr lang="en-US" altLang="ko-KR" dirty="0"/>
              <a:t>      720256 4CH 10MS/s 12Bit Isolation Module - 1EA</a:t>
            </a:r>
          </a:p>
          <a:p>
            <a:r>
              <a:rPr lang="en-US" altLang="ko-KR" dirty="0"/>
              <a:t>      CT60 Current Transducer(60Apeak) - 3EA</a:t>
            </a:r>
          </a:p>
          <a:p>
            <a:r>
              <a:rPr lang="en-US" altLang="ko-KR" dirty="0"/>
              <a:t>      VZ20X -1EA</a:t>
            </a:r>
          </a:p>
          <a:p>
            <a:r>
              <a:rPr lang="en-US" altLang="ko-KR" dirty="0"/>
              <a:t>      701930  Current Probe -1EA</a:t>
            </a:r>
          </a:p>
          <a:p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C5841F4-82B0-6AD1-FA31-CC0F38943128}"/>
              </a:ext>
            </a:extLst>
          </p:cNvPr>
          <p:cNvSpPr/>
          <p:nvPr/>
        </p:nvSpPr>
        <p:spPr>
          <a:xfrm>
            <a:off x="4488180" y="10392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E8695D2-991A-1098-784F-C40B56E28077}"/>
              </a:ext>
            </a:extLst>
          </p:cNvPr>
          <p:cNvSpPr/>
          <p:nvPr/>
        </p:nvSpPr>
        <p:spPr>
          <a:xfrm>
            <a:off x="1253400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31198D0-CD8D-907F-A0A5-557A46539D64}"/>
              </a:ext>
            </a:extLst>
          </p:cNvPr>
          <p:cNvSpPr/>
          <p:nvPr/>
        </p:nvSpPr>
        <p:spPr>
          <a:xfrm>
            <a:off x="5917606" y="2866817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31721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5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Load resistance: 10Mohm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Maximum voltage: 50kV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30CH normal operation and current level measurement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sz="1800" dirty="0"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Group 5EA each and determine whether the ignition coil is operating by measuring the current of the entire group.</a:t>
            </a:r>
          </a:p>
          <a:p>
            <a:pPr marL="285750" indent="-285750" algn="just" latinLnBrk="1">
              <a:buFontTx/>
              <a:buChar char="-"/>
            </a:pPr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Provides 6 months of Hyundai Motor Company requirement waveform data storage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1163DED-95C6-2F46-3F14-0935860F947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42" r="9498"/>
          <a:stretch/>
        </p:blipFill>
        <p:spPr>
          <a:xfrm>
            <a:off x="1188721" y="3287134"/>
            <a:ext cx="3849623" cy="26946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84BFA5A-15FE-0E84-16A6-AE5DE2D07A9A}"/>
              </a:ext>
            </a:extLst>
          </p:cNvPr>
          <p:cNvSpPr txBox="1"/>
          <p:nvPr/>
        </p:nvSpPr>
        <p:spPr>
          <a:xfrm>
            <a:off x="5780799" y="4261358"/>
            <a:ext cx="432511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0" i="0" dirty="0">
                <a:solidFill>
                  <a:srgbClr val="222222"/>
                </a:solidFill>
                <a:effectLst/>
                <a:latin typeface="Nanum Square"/>
              </a:rPr>
              <a:t>The core driving device of an engine that generates high-voltage current to cause spark discharge inside the engine.</a:t>
            </a:r>
          </a:p>
          <a:p>
            <a:endParaRPr lang="en-US" altLang="ko-KR" dirty="0">
              <a:solidFill>
                <a:srgbClr val="222222"/>
              </a:solidFill>
              <a:latin typeface="Nanum Square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2087819" y="5867025"/>
            <a:ext cx="2505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- Spark plug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8620423-AAD3-1689-9B3E-B03FBE2FEABF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325081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6</a:t>
            </a:fld>
            <a:endParaRPr kumimoji="1" lang="ja-JP" altLang="en-US"/>
          </a:p>
        </p:txBody>
      </p:sp>
      <p:pic>
        <p:nvPicPr>
          <p:cNvPr id="4" name="그림 3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174C53B1-FB1E-4CAE-B83C-6788F7AEC7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91" t="13146" r="52299" b="54050"/>
          <a:stretch/>
        </p:blipFill>
        <p:spPr>
          <a:xfrm>
            <a:off x="925692" y="1680901"/>
            <a:ext cx="5573533" cy="3954057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8172121-2B72-B76C-0A6F-7A43B8889F2C}"/>
              </a:ext>
            </a:extLst>
          </p:cNvPr>
          <p:cNvSpPr/>
          <p:nvPr/>
        </p:nvSpPr>
        <p:spPr>
          <a:xfrm>
            <a:off x="7022592" y="1193804"/>
            <a:ext cx="5169407" cy="26300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Waveform display(2M Sampling, Point-Point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2us )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1st 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measurement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- Reading by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Normal range normal display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 Over display outside normal range</a:t>
            </a:r>
          </a:p>
          <a:p>
            <a:pPr>
              <a:lnSpc>
                <a:spcPct val="150000"/>
              </a:lnSpc>
            </a:pP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  -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2nd</a:t>
            </a:r>
            <a:r>
              <a:rPr lang="ko-KR" altLang="en-US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6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peak Range: User configurable</a:t>
            </a:r>
            <a:endParaRPr lang="ko-KR" altLang="en-US" sz="1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ED9AABF-28F7-208C-F759-27C2A555F674}"/>
              </a:ext>
            </a:extLst>
          </p:cNvPr>
          <p:cNvSpPr txBox="1"/>
          <p:nvPr/>
        </p:nvSpPr>
        <p:spPr>
          <a:xfrm>
            <a:off x="284567" y="899428"/>
            <a:ext cx="66282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–</a:t>
            </a:r>
            <a:r>
              <a:rPr lang="ko-KR" altLang="en-US" b="1" dirty="0"/>
              <a:t> </a:t>
            </a:r>
            <a:r>
              <a:rPr lang="en-US" altLang="ko-KR" b="1" dirty="0"/>
              <a:t>S/W Program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  <p:pic>
        <p:nvPicPr>
          <p:cNvPr id="12" name="Picture 4" descr="HorizontalLine">
            <a:extLst>
              <a:ext uri="{FF2B5EF4-FFF2-40B4-BE49-F238E27FC236}">
                <a16:creationId xmlns:a16="http://schemas.microsoft.com/office/drawing/2014/main" id="{9871D227-564A-264D-DCF8-FC61BAB57E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02894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7</a:t>
            </a:fld>
            <a:endParaRPr kumimoji="1" lang="ja-JP" altLang="en-US"/>
          </a:p>
        </p:txBody>
      </p:sp>
      <p:pic>
        <p:nvPicPr>
          <p:cNvPr id="5" name="그림 4" descr="텍스트, 전자제품, 기계, 컴퓨터이(가) 표시된 사진&#10;&#10;자동 생성된 설명">
            <a:extLst>
              <a:ext uri="{FF2B5EF4-FFF2-40B4-BE49-F238E27FC236}">
                <a16:creationId xmlns:a16="http://schemas.microsoft.com/office/drawing/2014/main" id="{5E4B1FB1-20DC-A978-8481-00DBE2553D5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24469" y="2250037"/>
            <a:ext cx="3725900" cy="2794425"/>
          </a:xfrm>
          <a:prstGeom prst="rect">
            <a:avLst/>
          </a:prstGeom>
        </p:spPr>
      </p:pic>
      <p:pic>
        <p:nvPicPr>
          <p:cNvPr id="7" name="그림 6" descr="텍스트, 스크린샷, 소프트웨어, 멀티미디어 소프트웨어이(가) 표시된 사진&#10;&#10;자동 생성된 설명">
            <a:extLst>
              <a:ext uri="{FF2B5EF4-FFF2-40B4-BE49-F238E27FC236}">
                <a16:creationId xmlns:a16="http://schemas.microsoft.com/office/drawing/2014/main" id="{ED70DAB3-0F71-E424-193B-7B06F501AC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7526" y="1827591"/>
            <a:ext cx="7327392" cy="3834324"/>
          </a:xfrm>
          <a:prstGeom prst="rect">
            <a:avLst/>
          </a:prstGeom>
        </p:spPr>
      </p:pic>
      <p:pic>
        <p:nvPicPr>
          <p:cNvPr id="8" name="Picture 4" descr="HorizontalLine">
            <a:extLst>
              <a:ext uri="{FF2B5EF4-FFF2-40B4-BE49-F238E27FC236}">
                <a16:creationId xmlns:a16="http://schemas.microsoft.com/office/drawing/2014/main" id="{27F485C2-C75D-D519-A6C2-5B721FF5F2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A41B069-1AE6-2F10-E598-4C14A6C6D2AC}"/>
              </a:ext>
            </a:extLst>
          </p:cNvPr>
          <p:cNvSpPr txBox="1"/>
          <p:nvPr/>
        </p:nvSpPr>
        <p:spPr>
          <a:xfrm>
            <a:off x="284567" y="899428"/>
            <a:ext cx="55310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</a:t>
            </a:r>
            <a:r>
              <a:rPr lang="ko-KR" altLang="en-US" dirty="0"/>
              <a:t> </a:t>
            </a:r>
            <a:r>
              <a:rPr lang="en-US" altLang="ko-KR" dirty="0"/>
              <a:t>- </a:t>
            </a:r>
            <a:r>
              <a:rPr lang="en-US" altLang="ko-KR" b="1" dirty="0"/>
              <a:t>Drive photos </a:t>
            </a:r>
          </a:p>
          <a:p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252512517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8</a:t>
            </a:fld>
            <a:endParaRPr kumimoji="1" lang="ja-JP" altLang="en-US"/>
          </a:p>
        </p:txBody>
      </p:sp>
      <p:pic>
        <p:nvPicPr>
          <p:cNvPr id="9" name="그림 8" descr="텍스트, 실내, 벽, 전자이(가) 표시된 사진&#10;&#10;자동 생성된 설명">
            <a:extLst>
              <a:ext uri="{FF2B5EF4-FFF2-40B4-BE49-F238E27FC236}">
                <a16:creationId xmlns:a16="http://schemas.microsoft.com/office/drawing/2014/main" id="{C99EAAF4-8A03-DD36-3C2C-52A5AD538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70502" y="2051156"/>
            <a:ext cx="3798712" cy="2849034"/>
          </a:xfrm>
          <a:prstGeom prst="rect">
            <a:avLst/>
          </a:prstGeom>
        </p:spPr>
      </p:pic>
      <p:pic>
        <p:nvPicPr>
          <p:cNvPr id="11" name="그림 10" descr="실내, 텍스트, 기계, 공학이(가) 표시된 사진&#10;&#10;자동 생성된 설명">
            <a:extLst>
              <a:ext uri="{FF2B5EF4-FFF2-40B4-BE49-F238E27FC236}">
                <a16:creationId xmlns:a16="http://schemas.microsoft.com/office/drawing/2014/main" id="{C3614F06-8340-B2F7-26F5-06DEE8F211F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4132736" y="2004482"/>
            <a:ext cx="3798713" cy="2849035"/>
          </a:xfrm>
          <a:prstGeom prst="rect">
            <a:avLst/>
          </a:prstGeom>
        </p:spPr>
      </p:pic>
      <p:pic>
        <p:nvPicPr>
          <p:cNvPr id="13" name="그림 12" descr="공학, 기계, 전기 배선, 비행기이(가) 표시된 사진&#10;&#10;자동 생성된 설명">
            <a:extLst>
              <a:ext uri="{FF2B5EF4-FFF2-40B4-BE49-F238E27FC236}">
                <a16:creationId xmlns:a16="http://schemas.microsoft.com/office/drawing/2014/main" id="{A01388D8-DDE2-7FE3-66F9-E9A0CB22052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7873668" y="1902039"/>
            <a:ext cx="3969132" cy="2976849"/>
          </a:xfrm>
          <a:prstGeom prst="rect">
            <a:avLst/>
          </a:prstGeom>
        </p:spPr>
      </p:pic>
      <p:pic>
        <p:nvPicPr>
          <p:cNvPr id="14" name="Picture 4" descr="HorizontalLine">
            <a:extLst>
              <a:ext uri="{FF2B5EF4-FFF2-40B4-BE49-F238E27FC236}">
                <a16:creationId xmlns:a16="http://schemas.microsoft.com/office/drawing/2014/main" id="{306C48D3-55E9-46D3-CFBC-341B94B088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0D659281-223D-FFDB-3374-D4C823A60BD6}"/>
              </a:ext>
            </a:extLst>
          </p:cNvPr>
          <p:cNvSpPr txBox="1"/>
          <p:nvPr/>
        </p:nvSpPr>
        <p:spPr>
          <a:xfrm>
            <a:off x="284567" y="899428"/>
            <a:ext cx="6610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Spark plug durability System -</a:t>
            </a:r>
            <a:r>
              <a:rPr lang="ko-KR" altLang="en-US" dirty="0"/>
              <a:t> </a:t>
            </a:r>
            <a:r>
              <a:rPr lang="en-US" altLang="ko-KR" b="1" dirty="0"/>
              <a:t>On-site photos</a:t>
            </a:r>
            <a:endParaRPr lang="en-US" altLang="ko-KR" sz="400" b="1" dirty="0"/>
          </a:p>
          <a:p>
            <a:endParaRPr lang="en-US" altLang="ko-KR" b="1" dirty="0"/>
          </a:p>
        </p:txBody>
      </p:sp>
    </p:spTree>
    <p:extLst>
      <p:ext uri="{BB962C8B-B14F-4D97-AF65-F5344CB8AC3E}">
        <p14:creationId xmlns:p14="http://schemas.microsoft.com/office/powerpoint/2010/main" val="19722700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417B31B-3D6B-8588-20D7-133AACB2F0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DL950 Success Stories</a:t>
            </a:r>
            <a:endParaRPr lang="ko-KR" altLang="en-US" dirty="0"/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44122F5A-47DA-BDCA-60FE-D31A6A2C546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84EAAFE-CFE5-40AD-8E95-5BFF290DC5CF}" type="slidenum">
              <a:rPr kumimoji="1" lang="ja-JP" altLang="en-US" smtClean="0"/>
              <a:pPr/>
              <a:t>9</a:t>
            </a:fld>
            <a:endParaRPr kumimoji="1" lang="ja-JP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B0FEED-E58D-235B-3FC1-28616D42130C}"/>
              </a:ext>
            </a:extLst>
          </p:cNvPr>
          <p:cNvSpPr txBox="1"/>
          <p:nvPr/>
        </p:nvSpPr>
        <p:spPr>
          <a:xfrm>
            <a:off x="678494" y="1335370"/>
            <a:ext cx="10977887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 latinLnBrk="1"/>
            <a:r>
              <a:rPr lang="en-US" altLang="ko-KR" sz="1800" b="1" dirty="0">
                <a:solidFill>
                  <a:schemeClr val="accent1">
                    <a:lumMod val="75000"/>
                  </a:schemeClr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Customer Requirements</a:t>
            </a:r>
          </a:p>
          <a:p>
            <a:pPr algn="l" fontAlgn="ctr"/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DC up to 24V (voltage programming)</a:t>
            </a:r>
          </a:p>
          <a:p>
            <a:pPr algn="l" fontAlgn="ctr"/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3Ch (up to 50A expected when controlled simultaneously) or 6Ch (up to 100A expected)</a:t>
            </a:r>
            <a:endParaRPr lang="en-US" altLang="ko-KR" baseline="0" dirty="0">
              <a:solidFill>
                <a:srgbClr val="000000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Monitoring, data storage, operation On/Off repeat control, overcurrent/high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temperature alarm function</a:t>
            </a:r>
            <a:r>
              <a:rPr lang="en-US" altLang="ko-KR" sz="1800" b="0" i="0" u="none" strike="noStrike" baseline="0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</a:p>
          <a:p>
            <a:pPr algn="just" latinLnBrk="1"/>
            <a:r>
              <a:rPr lang="ko-KR" altLang="en-US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Voltage operation control required according to each temperature and humidity </a:t>
            </a:r>
          </a:p>
          <a:p>
            <a:pPr algn="just" latinLnBrk="1"/>
            <a:r>
              <a:rPr lang="en-US" altLang="ko-KR" dirty="0">
                <a:solidFill>
                  <a:srgbClr val="000000"/>
                </a:solidFill>
                <a:latin typeface="맑은 고딕" panose="020B0503020000020004" pitchFamily="50" charset="-127"/>
              </a:rPr>
              <a:t>  </a:t>
            </a:r>
            <a:r>
              <a:rPr lang="en-US" altLang="ko-KR" sz="1800" b="0" i="0" u="none" strike="noStrike" dirty="0">
                <a:solidFill>
                  <a:srgbClr val="000000"/>
                </a:solidFill>
                <a:effectLst/>
                <a:latin typeface="맑은 고딕" panose="020B0503020000020004" pitchFamily="50" charset="-127"/>
                <a:ea typeface="+mn-ea"/>
              </a:rPr>
              <a:t>chamber pattern section</a:t>
            </a:r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ko-KR" altLang="en-US" sz="1800" b="0" i="0" u="none" strike="noStrike" dirty="0">
              <a:solidFill>
                <a:srgbClr val="000000"/>
              </a:solidFill>
              <a:effectLst/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algn="just" latinLnBrk="1"/>
            <a:endParaRPr lang="en-US" altLang="ko-KR" sz="1800" dirty="0">
              <a:effectLst/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algn="just" latinLnBrk="1"/>
            <a:r>
              <a:rPr lang="en-US" altLang="ko-KR" dirty="0"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     </a:t>
            </a:r>
            <a:endParaRPr lang="ko-KR" alt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193D191-B757-B741-F400-C09A9DA970EE}"/>
              </a:ext>
            </a:extLst>
          </p:cNvPr>
          <p:cNvSpPr txBox="1"/>
          <p:nvPr/>
        </p:nvSpPr>
        <p:spPr>
          <a:xfrm>
            <a:off x="1365442" y="5634958"/>
            <a:ext cx="30053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DUT – Pre-Charge Relay </a:t>
            </a:r>
            <a:r>
              <a:rPr lang="ko-KR" altLang="en-US" dirty="0"/>
              <a:t> </a:t>
            </a:r>
            <a:endParaRPr lang="en-US" altLang="ko-KR" dirty="0"/>
          </a:p>
        </p:txBody>
      </p:sp>
      <p:pic>
        <p:nvPicPr>
          <p:cNvPr id="9" name="Picture 4" descr="HorizontalLine">
            <a:extLst>
              <a:ext uri="{FF2B5EF4-FFF2-40B4-BE49-F238E27FC236}">
                <a16:creationId xmlns:a16="http://schemas.microsoft.com/office/drawing/2014/main" id="{1CFEB0CD-67F3-1942-C163-7775AF715D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84569" y="1223042"/>
            <a:ext cx="3606501" cy="45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2489B78-67D3-07C4-DFB9-50E9493C3C9A}"/>
              </a:ext>
            </a:extLst>
          </p:cNvPr>
          <p:cNvSpPr txBox="1"/>
          <p:nvPr/>
        </p:nvSpPr>
        <p:spPr>
          <a:xfrm>
            <a:off x="284569" y="876569"/>
            <a:ext cx="35493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Pre-charge Relay System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E8A9398-2859-C73C-72DF-7344EF811FE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b="5199"/>
          <a:stretch/>
        </p:blipFill>
        <p:spPr>
          <a:xfrm>
            <a:off x="535619" y="3693830"/>
            <a:ext cx="2190945" cy="150988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168734DA-D2F0-D152-5BC6-C4F6882E3F8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2494"/>
          <a:stretch/>
        </p:blipFill>
        <p:spPr>
          <a:xfrm>
            <a:off x="3047570" y="3673644"/>
            <a:ext cx="1533574" cy="18130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17D75A52-D40F-D16C-1B4D-C245098A67DE}"/>
              </a:ext>
            </a:extLst>
          </p:cNvPr>
          <p:cNvSpPr txBox="1"/>
          <p:nvPr/>
        </p:nvSpPr>
        <p:spPr>
          <a:xfrm>
            <a:off x="5290252" y="3980016"/>
            <a:ext cx="62232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222222"/>
                </a:solidFill>
                <a:latin typeface="Nanum Square"/>
              </a:rPr>
              <a:t>Key components that connect and disconnect electric vehicle (EV) batteries and inverters/chargers</a:t>
            </a: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C79C3AD-D6EE-08C1-37AE-1DB0A4D8B749}"/>
              </a:ext>
            </a:extLst>
          </p:cNvPr>
          <p:cNvSpPr/>
          <p:nvPr/>
        </p:nvSpPr>
        <p:spPr>
          <a:xfrm>
            <a:off x="678494" y="1335426"/>
            <a:ext cx="45719" cy="292608"/>
          </a:xfrm>
          <a:prstGeom prst="rect">
            <a:avLst/>
          </a:prstGeom>
          <a:solidFill>
            <a:schemeClr val="accent1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5893267"/>
      </p:ext>
    </p:extLst>
  </p:cSld>
  <p:clrMapOvr>
    <a:masterClrMapping/>
  </p:clrMapOvr>
</p:sld>
</file>

<file path=ppt/theme/theme1.xml><?xml version="1.0" encoding="utf-8"?>
<a:theme xmlns:a="http://schemas.openxmlformats.org/drawingml/2006/main" name="Yokogawa_Template_Standard">
  <a:themeElements>
    <a:clrScheme name="yokogawa theme 2021">
      <a:dk1>
        <a:sysClr val="windowText" lastClr="000000"/>
      </a:dk1>
      <a:lt1>
        <a:sysClr val="window" lastClr="FFFFFF"/>
      </a:lt1>
      <a:dk2>
        <a:srgbClr val="85699F"/>
      </a:dk2>
      <a:lt2>
        <a:srgbClr val="95A0A4"/>
      </a:lt2>
      <a:accent1>
        <a:srgbClr val="00316C"/>
      </a:accent1>
      <a:accent2>
        <a:srgbClr val="FDD000"/>
      </a:accent2>
      <a:accent3>
        <a:srgbClr val="76B059"/>
      </a:accent3>
      <a:accent4>
        <a:srgbClr val="C74643"/>
      </a:accent4>
      <a:accent5>
        <a:srgbClr val="3DAAB1"/>
      </a:accent5>
      <a:accent6>
        <a:srgbClr val="004F9B"/>
      </a:accent6>
      <a:hlink>
        <a:srgbClr val="EB8E42"/>
      </a:hlink>
      <a:folHlink>
        <a:srgbClr val="7F623A"/>
      </a:folHlink>
    </a:clrScheme>
    <a:fontScheme name="YOKOGAWA　2021">
      <a:majorFont>
        <a:latin typeface="Arial"/>
        <a:ea typeface="Meiryo UI"/>
        <a:cs typeface=""/>
      </a:majorFont>
      <a:minorFont>
        <a:latin typeface="Arial"/>
        <a:ea typeface="Meiryo UI"/>
        <a:cs typeface=""/>
      </a:minorFont>
    </a:fontScheme>
    <a:fmtScheme name="Office テーマ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/>
        </a:solidFill>
      </a:spPr>
      <a:bodyPr rtlCol="0" anchor="ctr"/>
      <a:lstStyle>
        <a:defPPr algn="ctr">
          <a:defRPr kumimoji="1" smtClean="0"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>
          <a:headEnd type="none" w="med" len="med"/>
          <a:tailEnd type="none" w="med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プレゼンテーション1" id="{46224419-62D7-494C-A691-2866BDC51D17}" vid="{26AD0C44-5DF5-4F99-8FCF-3CB1A60450CF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游ゴシック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游ゴシック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>
  <clbl:label id="{5db29ff9-328f-40bc-bdc5-3c7b0421d507}" enabled="1" method="Standard" siteId="{0da2a83b-13d9-4a35-965f-ec53a220ed9d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Yokogawa_Standard_PPTtemplate_2021N</Template>
  <TotalTime>11339</TotalTime>
  <Words>3246</Words>
  <Application>Microsoft Office PowerPoint</Application>
  <PresentationFormat>와이드스크린</PresentationFormat>
  <Paragraphs>535</Paragraphs>
  <Slides>28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28</vt:i4>
      </vt:variant>
    </vt:vector>
  </HeadingPairs>
  <TitlesOfParts>
    <vt:vector size="38" baseType="lpstr">
      <vt:lpstr>-apple-system</vt:lpstr>
      <vt:lpstr>Helvetica Neue</vt:lpstr>
      <vt:lpstr>Meiryo UI</vt:lpstr>
      <vt:lpstr>Nanum Square</vt:lpstr>
      <vt:lpstr>游ゴシック</vt:lpstr>
      <vt:lpstr>맑은 고딕</vt:lpstr>
      <vt:lpstr>Arial</vt:lpstr>
      <vt:lpstr>Roboto</vt:lpstr>
      <vt:lpstr>Wingdings</vt:lpstr>
      <vt:lpstr>Yokogawa_Template_Standard</vt:lpstr>
      <vt:lpstr>Top Gun Project DL950 Success Stories</vt:lpstr>
      <vt:lpstr>T&amp;M System Dept. Organizations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DL950 Success Stories</vt:lpstr>
      <vt:lpstr>Self introduction</vt:lpstr>
      <vt:lpstr>DL950 Success Stories</vt:lpstr>
      <vt:lpstr>DL950 Success Stories</vt:lpstr>
      <vt:lpstr>DL950 Success Stories</vt:lpstr>
      <vt:lpstr>DL950 Success Stories</vt:lpstr>
      <vt:lpstr>DL950 Success Stories</vt:lpstr>
      <vt:lpstr>Mechanical &amp; Environment Test, 2EA</vt:lpstr>
      <vt:lpstr>Durability Test, 1EA</vt:lpstr>
      <vt:lpstr>DL950 Success Stories</vt:lpstr>
      <vt:lpstr>DL950 Success Stories</vt:lpstr>
      <vt:lpstr>Expectations for DL950</vt:lpstr>
      <vt:lpstr>Sales opportunity of DL950</vt:lpstr>
      <vt:lpstr>Request for YMI Product (Sales)</vt:lpstr>
      <vt:lpstr>Request for YMI Product (Sales)</vt:lpstr>
      <vt:lpstr>Request for YMI Product (Engineer)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Noh, YoungGu(younggu.noh@yokogawa.com)</dc:creator>
  <cp:lastModifiedBy>Jung, SeungBae(seungbae.jung@yokogawa.com)</cp:lastModifiedBy>
  <cp:revision>858</cp:revision>
  <cp:lastPrinted>2023-08-22T03:57:14Z</cp:lastPrinted>
  <dcterms:created xsi:type="dcterms:W3CDTF">2022-01-24T05:04:11Z</dcterms:created>
  <dcterms:modified xsi:type="dcterms:W3CDTF">2025-02-07T08:44:07Z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69b5a962-1a7a-4bf8-819d-07a170110954_Enabled">
    <vt:lpwstr>true</vt:lpwstr>
  </property>
  <property fmtid="{D5CDD505-2E9C-101B-9397-08002B2CF9AE}" pid="3" name="MSIP_Label_69b5a962-1a7a-4bf8-819d-07a170110954_SetDate">
    <vt:lpwstr>2023-08-22T04:55:51Z</vt:lpwstr>
  </property>
  <property fmtid="{D5CDD505-2E9C-101B-9397-08002B2CF9AE}" pid="4" name="MSIP_Label_69b5a962-1a7a-4bf8-819d-07a170110954_Method">
    <vt:lpwstr>Standard</vt:lpwstr>
  </property>
  <property fmtid="{D5CDD505-2E9C-101B-9397-08002B2CF9AE}" pid="5" name="MSIP_Label_69b5a962-1a7a-4bf8-819d-07a170110954_Name">
    <vt:lpwstr>InternalUse</vt:lpwstr>
  </property>
  <property fmtid="{D5CDD505-2E9C-101B-9397-08002B2CF9AE}" pid="6" name="MSIP_Label_69b5a962-1a7a-4bf8-819d-07a170110954_SiteId">
    <vt:lpwstr>0da2a83b-13d9-4a35-965f-ec53a220ed9d</vt:lpwstr>
  </property>
  <property fmtid="{D5CDD505-2E9C-101B-9397-08002B2CF9AE}" pid="7" name="MSIP_Label_69b5a962-1a7a-4bf8-819d-07a170110954_ActionId">
    <vt:lpwstr>b884a7de-873f-46ed-8cdd-8e09dbe114d3</vt:lpwstr>
  </property>
  <property fmtid="{D5CDD505-2E9C-101B-9397-08002B2CF9AE}" pid="8" name="MSIP_Label_69b5a962-1a7a-4bf8-819d-07a170110954_ContentBits">
    <vt:lpwstr>0</vt:lpwstr>
  </property>
</Properties>
</file>